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8"/>
  </p:notesMasterIdLst>
  <p:handoutMasterIdLst>
    <p:handoutMasterId r:id="rId79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369" r:id="rId13"/>
    <p:sldId id="512" r:id="rId14"/>
    <p:sldId id="513" r:id="rId15"/>
    <p:sldId id="516" r:id="rId16"/>
    <p:sldId id="518" r:id="rId17"/>
    <p:sldId id="565" r:id="rId18"/>
    <p:sldId id="515" r:id="rId19"/>
    <p:sldId id="514" r:id="rId20"/>
    <p:sldId id="474" r:id="rId21"/>
    <p:sldId id="519" r:id="rId22"/>
    <p:sldId id="552" r:id="rId23"/>
    <p:sldId id="553" r:id="rId24"/>
    <p:sldId id="465" r:id="rId25"/>
    <p:sldId id="554" r:id="rId26"/>
    <p:sldId id="557" r:id="rId27"/>
    <p:sldId id="558" r:id="rId28"/>
    <p:sldId id="559" r:id="rId29"/>
    <p:sldId id="560" r:id="rId30"/>
    <p:sldId id="556" r:id="rId31"/>
    <p:sldId id="466" r:id="rId32"/>
    <p:sldId id="524" r:id="rId33"/>
    <p:sldId id="566" r:id="rId34"/>
    <p:sldId id="526" r:id="rId35"/>
    <p:sldId id="538" r:id="rId36"/>
    <p:sldId id="468" r:id="rId37"/>
    <p:sldId id="469" r:id="rId38"/>
    <p:sldId id="509" r:id="rId39"/>
    <p:sldId id="567" r:id="rId40"/>
    <p:sldId id="568" r:id="rId41"/>
    <p:sldId id="539" r:id="rId42"/>
    <p:sldId id="420" r:id="rId43"/>
    <p:sldId id="472" r:id="rId44"/>
    <p:sldId id="473" r:id="rId45"/>
    <p:sldId id="479" r:id="rId46"/>
    <p:sldId id="478" r:id="rId47"/>
    <p:sldId id="481" r:id="rId48"/>
    <p:sldId id="482" r:id="rId49"/>
    <p:sldId id="561" r:id="rId50"/>
    <p:sldId id="569" r:id="rId51"/>
    <p:sldId id="483" r:id="rId52"/>
    <p:sldId id="540" r:id="rId53"/>
    <p:sldId id="562" r:id="rId54"/>
    <p:sldId id="484" r:id="rId55"/>
    <p:sldId id="571" r:id="rId56"/>
    <p:sldId id="570" r:id="rId57"/>
    <p:sldId id="542" r:id="rId58"/>
    <p:sldId id="485" r:id="rId59"/>
    <p:sldId id="486" r:id="rId60"/>
    <p:sldId id="426" r:id="rId61"/>
    <p:sldId id="439" r:id="rId62"/>
    <p:sldId id="489" r:id="rId63"/>
    <p:sldId id="491" r:id="rId64"/>
    <p:sldId id="498" r:id="rId65"/>
    <p:sldId id="490" r:id="rId66"/>
    <p:sldId id="499" r:id="rId67"/>
    <p:sldId id="492" r:id="rId68"/>
    <p:sldId id="493" r:id="rId69"/>
    <p:sldId id="494" r:id="rId70"/>
    <p:sldId id="543" r:id="rId71"/>
    <p:sldId id="545" r:id="rId72"/>
    <p:sldId id="546" r:id="rId73"/>
    <p:sldId id="547" r:id="rId74"/>
    <p:sldId id="564" r:id="rId75"/>
    <p:sldId id="503" r:id="rId76"/>
    <p:sldId id="548" r:id="rId77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  <p14:sldId id="369"/>
            <p14:sldId id="512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65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519"/>
            <p14:sldId id="552"/>
            <p14:sldId id="553"/>
            <p14:sldId id="465"/>
            <p14:sldId id="554"/>
            <p14:sldId id="557"/>
            <p14:sldId id="558"/>
            <p14:sldId id="559"/>
            <p14:sldId id="560"/>
            <p14:sldId id="556"/>
            <p14:sldId id="466"/>
            <p14:sldId id="524"/>
            <p14:sldId id="566"/>
            <p14:sldId id="526"/>
            <p14:sldId id="538"/>
            <p14:sldId id="468"/>
            <p14:sldId id="469"/>
            <p14:sldId id="509"/>
            <p14:sldId id="567"/>
            <p14:sldId id="568"/>
            <p14:sldId id="539"/>
            <p14:sldId id="420"/>
            <p14:sldId id="472"/>
            <p14:sldId id="473"/>
            <p14:sldId id="479"/>
            <p14:sldId id="478"/>
            <p14:sldId id="481"/>
            <p14:sldId id="482"/>
            <p14:sldId id="561"/>
            <p14:sldId id="569"/>
            <p14:sldId id="483"/>
            <p14:sldId id="540"/>
            <p14:sldId id="562"/>
            <p14:sldId id="484"/>
            <p14:sldId id="571"/>
            <p14:sldId id="570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5"/>
            <p14:sldId id="546"/>
            <p14:sldId id="547"/>
            <p14:sldId id="564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70C0"/>
    <a:srgbClr val="FDD100"/>
    <a:srgbClr val="97D2FF"/>
    <a:srgbClr val="00B050"/>
    <a:srgbClr val="9ED3D7"/>
    <a:srgbClr val="FFFFFF"/>
    <a:srgbClr val="F2BEB9"/>
    <a:srgbClr val="C9EAC1"/>
    <a:srgbClr val="DAC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23" autoAdjust="0"/>
    <p:restoredTop sz="82588" autoAdjust="0"/>
  </p:normalViewPr>
  <p:slideViewPr>
    <p:cSldViewPr>
      <p:cViewPr>
        <p:scale>
          <a:sx n="113" d="100"/>
          <a:sy n="113" d="100"/>
        </p:scale>
        <p:origin x="74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/>
              <a:t>各位口試委員好</a:t>
            </a:r>
            <a:r>
              <a:rPr lang="en-US" altLang="zh-TW" sz="1400" dirty="0"/>
              <a:t>,</a:t>
            </a:r>
          </a:p>
          <a:p>
            <a:r>
              <a:rPr lang="zh-TW" altLang="en-US" sz="1400" dirty="0"/>
              <a:t>我是研究生：林炳彰</a:t>
            </a:r>
            <a:endParaRPr lang="en-US" altLang="zh-TW" sz="1400" dirty="0"/>
          </a:p>
          <a:p>
            <a:r>
              <a:rPr lang="zh-TW" altLang="en-US" sz="1400" dirty="0"/>
              <a:t>指導教授是傅立成博士</a:t>
            </a:r>
            <a:endParaRPr lang="en-US" altLang="zh-TW" sz="1400" dirty="0"/>
          </a:p>
          <a:p>
            <a:r>
              <a:rPr lang="zh-TW" altLang="en-US" sz="1400" dirty="0"/>
              <a:t>口試題目為“透過深度視覺感知偵測思覺失調症患者的精神異常”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2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195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94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75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853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34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97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392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083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9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348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051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0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841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938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DSM-5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ICD-10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，我們可以藉由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是一種不穩定的情緒狀況，情緒波動較大。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是一種情緒低落的狀態。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由於這些症狀皆與情緒和抑鬱高度相關。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因此先前的研究透過面部分析以推斷人類的心理狀態，進一步偵測人們的心理異常。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2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651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794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7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18" Type="http://schemas.openxmlformats.org/officeDocument/2006/relationships/image" Target="../media/image8.png"/><Relationship Id="rId3" Type="http://schemas.openxmlformats.org/officeDocument/2006/relationships/image" Target="../media/image31.png"/><Relationship Id="rId21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3.png"/><Relationship Id="rId5" Type="http://schemas.openxmlformats.org/officeDocument/2006/relationships/image" Target="../media/image32.png"/><Relationship Id="rId15" Type="http://schemas.openxmlformats.org/officeDocument/2006/relationships/image" Target="../media/image16.png"/><Relationship Id="rId10" Type="http://schemas.openxmlformats.org/officeDocument/2006/relationships/image" Target="../media/image30.png"/><Relationship Id="rId19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20.png"/><Relationship Id="rId21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33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3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36.png"/><Relationship Id="rId1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image" Target="../media/image87.png"/><Relationship Id="rId4" Type="http://schemas.openxmlformats.org/officeDocument/2006/relationships/image" Target="../media/image25.png"/><Relationship Id="rId9" Type="http://schemas.openxmlformats.org/officeDocument/2006/relationships/image" Target="../media/image80.png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97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0.png"/><Relationship Id="rId5" Type="http://schemas.openxmlformats.org/officeDocument/2006/relationships/image" Target="../media/image100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4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12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11" Type="http://schemas.openxmlformats.org/officeDocument/2006/relationships/image" Target="../media/image800.png"/><Relationship Id="rId5" Type="http://schemas.openxmlformats.org/officeDocument/2006/relationships/image" Target="../media/image125.jpeg"/><Relationship Id="rId10" Type="http://schemas.openxmlformats.org/officeDocument/2006/relationships/image" Target="../media/image870.png"/><Relationship Id="rId4" Type="http://schemas.openxmlformats.org/officeDocument/2006/relationships/image" Target="../media/image124.jpeg"/><Relationship Id="rId9" Type="http://schemas.openxmlformats.org/officeDocument/2006/relationships/image" Target="../media/image8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Relationship Id="rId9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10" Type="http://schemas.openxmlformats.org/officeDocument/2006/relationships/image" Target="../media/image132.png"/><Relationship Id="rId4" Type="http://schemas.openxmlformats.org/officeDocument/2006/relationships/image" Target="../media/image128.jpeg"/><Relationship Id="rId9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Relationship Id="rId9" Type="http://schemas.openxmlformats.org/officeDocument/2006/relationships/image" Target="../media/image13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13" Type="http://schemas.openxmlformats.org/officeDocument/2006/relationships/image" Target="../media/image150.jpeg"/><Relationship Id="rId18" Type="http://schemas.openxmlformats.org/officeDocument/2006/relationships/image" Target="../media/image155.jpeg"/><Relationship Id="rId3" Type="http://schemas.openxmlformats.org/officeDocument/2006/relationships/image" Target="../media/image140.jpeg"/><Relationship Id="rId7" Type="http://schemas.openxmlformats.org/officeDocument/2006/relationships/image" Target="../media/image144.jpeg"/><Relationship Id="rId12" Type="http://schemas.openxmlformats.org/officeDocument/2006/relationships/image" Target="../media/image149.jpeg"/><Relationship Id="rId17" Type="http://schemas.openxmlformats.org/officeDocument/2006/relationships/image" Target="../media/image154.jpe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openxmlformats.org/officeDocument/2006/relationships/image" Target="../media/image148.jpeg"/><Relationship Id="rId5" Type="http://schemas.openxmlformats.org/officeDocument/2006/relationships/image" Target="../media/image142.jpeg"/><Relationship Id="rId15" Type="http://schemas.openxmlformats.org/officeDocument/2006/relationships/image" Target="../media/image152.jpeg"/><Relationship Id="rId10" Type="http://schemas.openxmlformats.org/officeDocument/2006/relationships/image" Target="../media/image147.jpeg"/><Relationship Id="rId4" Type="http://schemas.openxmlformats.org/officeDocument/2006/relationships/image" Target="../media/image141.jpeg"/><Relationship Id="rId9" Type="http://schemas.openxmlformats.org/officeDocument/2006/relationships/image" Target="../media/image146.jpeg"/><Relationship Id="rId14" Type="http://schemas.openxmlformats.org/officeDocument/2006/relationships/image" Target="../media/image15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7" Type="http://schemas.openxmlformats.org/officeDocument/2006/relationships/image" Target="../media/image1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200.png"/><Relationship Id="rId9" Type="http://schemas.openxmlformats.org/officeDocument/2006/relationships/image" Target="../media/image1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/>
              <a:t>透過深度視覺感知偵測思覺失調症患者的精神異常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4222592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754742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-69825" y="6082063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8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800" dirty="0">
                <a:latin typeface="+mj-lt"/>
              </a:rPr>
              <a:t>Context-Aware Emotion Recognition Networks,” in </a:t>
            </a:r>
            <a:r>
              <a:rPr lang="en-US" altLang="zh-TW" sz="800" i="1" dirty="0">
                <a:latin typeface="+mj-lt"/>
              </a:rPr>
              <a:t>2019 IEEE/CVF International Conference on Computer Vision (ICCV)</a:t>
            </a:r>
            <a:r>
              <a:rPr lang="en-US" altLang="zh-TW" sz="800" dirty="0">
                <a:latin typeface="+mj-lt"/>
              </a:rPr>
              <a:t>, pp. 10142-10151, 2019.</a:t>
            </a:r>
            <a:endParaRPr lang="en-US" altLang="zh-TW" sz="800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altLang="zh-TW" sz="800" dirty="0">
                <a:latin typeface="+mj-lt"/>
                <a:cs typeface="Times New Roman" panose="02020603050405020304" pitchFamily="18" charset="0"/>
              </a:rPr>
              <a:t>[11] G.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8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8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552029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554573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545914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4222592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744020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br>
              <a:rPr lang="en-US" altLang="zh-CN" sz="3600" dirty="0"/>
            </a:br>
            <a:r>
              <a:rPr lang="en-US" altLang="zh-CN" sz="2800" dirty="0"/>
              <a:t>Emotion Recognition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7866"/>
              </p:ext>
            </p:extLst>
          </p:nvPr>
        </p:nvGraphicFramePr>
        <p:xfrm>
          <a:off x="238665" y="1604125"/>
          <a:ext cx="8666669" cy="3294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SCN [12]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 [13]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EmotiCon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[14]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CAER [10]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902917"/>
            <a:ext cx="8666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  <a:endParaRPr lang="en-US" altLang="zh-TW" sz="1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[12] </a:t>
            </a:r>
            <a:r>
              <a:rPr lang="en-US" altLang="zh-TW" sz="1000" dirty="0">
                <a:latin typeface="+mj-lt"/>
              </a:rPr>
              <a:t>K. Wang, X. Peng, J. Yang, S. Lu and Y. </a:t>
            </a:r>
            <a:r>
              <a:rPr lang="en-US" altLang="zh-TW" sz="1000" dirty="0" err="1">
                <a:latin typeface="+mj-lt"/>
              </a:rPr>
              <a:t>Qiao</a:t>
            </a:r>
            <a:r>
              <a:rPr lang="en-US" altLang="zh-TW" sz="1000" dirty="0">
                <a:latin typeface="+mj-lt"/>
              </a:rPr>
              <a:t>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altLang="zh-TW" sz="1000" dirty="0">
                <a:latin typeface="+mj-lt"/>
              </a:rPr>
              <a:t>Suppressing Uncertainties for Large-Scale Facial Expression Recognition,” in </a:t>
            </a:r>
            <a:r>
              <a:rPr lang="en-US" altLang="zh-TW" sz="1000" i="1" dirty="0">
                <a:latin typeface="+mj-lt"/>
              </a:rPr>
              <a:t>2020 IEEE/CVF Conference on Computer Vision and Pattern Recognition (CVPR)</a:t>
            </a:r>
            <a:r>
              <a:rPr lang="en-US" altLang="zh-TW" sz="1000" dirty="0">
                <a:latin typeface="+mj-lt"/>
              </a:rPr>
              <a:t>, Seattle, WA, USA, pp. 6896-6905,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[13] R.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Kosti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J. M. Alvarez,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Recasens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Lapedriza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“EMOTIC: Emotions in Context Dataset,” </a:t>
            </a:r>
            <a:r>
              <a:rPr lang="en-US" altLang="zh-TW" sz="1000" dirty="0">
                <a:latin typeface="+mj-lt"/>
              </a:rPr>
              <a:t>in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2017 IEEE Conference on Computer Vision and Pattern Recognition Workshops (CVPRW)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Honolulu, HI, pp. 2309-2317,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[14] T. Mittal, P.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Guhan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U. Bhattacharya, R. Chandra,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Bera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D.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Manocha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EmotiCon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: Context-Aware Multimodal Emotion Recognition Using Frege’s Principle,” in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2020 IEEE/CVF Conference on Computer Vision and Pattern Recognition (CVPR),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Seattle, WA, USA, pp. 14222-14231, 2020.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4E8698-03AA-4346-8126-E87F8453B400}"/>
              </a:ext>
            </a:extLst>
          </p:cNvPr>
          <p:cNvSpPr/>
          <p:nvPr/>
        </p:nvSpPr>
        <p:spPr>
          <a:xfrm>
            <a:off x="238664" y="3789040"/>
            <a:ext cx="8653815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C79188-FA77-1C49-BDF4-FA6194FE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E2D383E1-4CEE-4425-A73A-DA13DCE8562F}"/>
              </a:ext>
            </a:extLst>
          </p:cNvPr>
          <p:cNvSpPr/>
          <p:nvPr/>
        </p:nvSpPr>
        <p:spPr>
          <a:xfrm rot="19155769">
            <a:off x="8156192" y="4452372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br>
              <a:rPr lang="en-US" altLang="zh-CN" sz="3600" dirty="0"/>
            </a:br>
            <a:r>
              <a:rPr lang="en-US" altLang="zh-CN" sz="2800" dirty="0"/>
              <a:t>Depression Estimation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22958"/>
              </p:ext>
            </p:extLst>
          </p:nvPr>
        </p:nvGraphicFramePr>
        <p:xfrm>
          <a:off x="238665" y="1604125"/>
          <a:ext cx="8666669" cy="3204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[15]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BU-CMPE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[16]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DCNN [17]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Medium 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RNN-C3D [18]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797152"/>
            <a:ext cx="8666669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[15] H. Espinosa, H. Escalante, L. Pineda, M. Montes-y-Gómez, D. Pinto, and V. Reyes-Meza, “Fusing Affective Dimensions and Audio-Visual Features from Segmented Video for Depression Recognition: INAOE-BUAP's Participation at AVEC'14 Challenge,”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[16] H. Kaya, F. </a:t>
            </a:r>
            <a:r>
              <a:rPr lang="en-US" altLang="zh-TW" sz="1000" dirty="0" err="1">
                <a:latin typeface="+mj-lt"/>
              </a:rPr>
              <a:t>Çilli</a:t>
            </a:r>
            <a:r>
              <a:rPr lang="en-US" altLang="zh-TW" sz="1000" dirty="0">
                <a:latin typeface="+mj-lt"/>
              </a:rPr>
              <a:t>, and A. A. Salah, “Ensemble CCA for Continuous Emotion Prediction,”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[17] Y. Zhu, Y. Shang, Z. Shao, and G. Guo, “Automated Depression Diagnosis Based on Deep Networks to Encode Facial Appearance and Dynamics,”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vol. 9, pp. 578-584, 2018.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[18] M. A. </a:t>
            </a:r>
            <a:r>
              <a:rPr lang="en-US" altLang="zh-TW" sz="1000" dirty="0" err="1">
                <a:latin typeface="+mj-lt"/>
              </a:rPr>
              <a:t>Jazaery</a:t>
            </a:r>
            <a:r>
              <a:rPr lang="en-US" altLang="zh-TW" sz="1000" dirty="0">
                <a:latin typeface="+mj-lt"/>
              </a:rPr>
              <a:t> and G. Guo, “Video-Based Depression Level Analysis by Encoding Deep Spatiotemporal Features,”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pp. 1-1, 2018.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B06825-FCDE-4DC0-BFD6-936F5A3AB1C1}"/>
              </a:ext>
            </a:extLst>
          </p:cNvPr>
          <p:cNvSpPr/>
          <p:nvPr/>
        </p:nvSpPr>
        <p:spPr>
          <a:xfrm>
            <a:off x="238664" y="3261541"/>
            <a:ext cx="8653815" cy="15356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9C9DB-CC1D-0045-B93D-00C460F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sp>
        <p:nvSpPr>
          <p:cNvPr id="7" name="L 圖案 6">
            <a:extLst>
              <a:ext uri="{FF2B5EF4-FFF2-40B4-BE49-F238E27FC236}">
                <a16:creationId xmlns:a16="http://schemas.microsoft.com/office/drawing/2014/main" id="{81F6CAD8-BF71-41E6-A160-653C966DD8E1}"/>
              </a:ext>
            </a:extLst>
          </p:cNvPr>
          <p:cNvSpPr/>
          <p:nvPr/>
        </p:nvSpPr>
        <p:spPr>
          <a:xfrm rot="19155769">
            <a:off x="8149764" y="4339089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medical literature about mental illness [5-6] and some studies [7-9] about human emotion to detect mental disorders for schizophrenia patients.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00B93-8D21-4A1F-9658-13F6E62DA58F}"/>
              </a:ext>
            </a:extLst>
          </p:cNvPr>
          <p:cNvSpPr/>
          <p:nvPr/>
        </p:nvSpPr>
        <p:spPr>
          <a:xfrm>
            <a:off x="251520" y="5364502"/>
            <a:ext cx="8137152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631523" y="1460869"/>
            <a:ext cx="2457919" cy="5349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183203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181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91" grpId="0" animBg="1"/>
      <p:bldP spid="22" grpId="0" animBg="1"/>
      <p:bldP spid="1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Integrate visual cues from the face and context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Realize better model convergence for each task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Density Loss - for emotion recognition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Distributed Loss -  for depression estimation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Mean Passer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Effectively transfer the prior knowledge on emotion to depression model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BBF569-41AD-401D-8DC8-6E615E03F4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56" y="3212976"/>
            <a:ext cx="3519766" cy="274206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1DF9391E-348F-49DB-9DCE-06267D38F3B0}"/>
              </a:ext>
            </a:extLst>
          </p:cNvPr>
          <p:cNvSpPr/>
          <p:nvPr/>
        </p:nvSpPr>
        <p:spPr>
          <a:xfrm>
            <a:off x="6717951" y="3717031"/>
            <a:ext cx="792088" cy="18722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022A8B-C81F-4A9E-95EA-B93FA1A9BE2D}"/>
              </a:ext>
            </a:extLst>
          </p:cNvPr>
          <p:cNvSpPr/>
          <p:nvPr/>
        </p:nvSpPr>
        <p:spPr>
          <a:xfrm>
            <a:off x="8259800" y="3587303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B5C3FD3-BBAB-4313-866B-006A11B4A05B}"/>
              </a:ext>
            </a:extLst>
          </p:cNvPr>
          <p:cNvSpPr/>
          <p:nvPr/>
        </p:nvSpPr>
        <p:spPr>
          <a:xfrm>
            <a:off x="8259800" y="5378843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D96B3E-98F4-41FA-8A5A-761F79F77DE9}"/>
              </a:ext>
            </a:extLst>
          </p:cNvPr>
          <p:cNvSpPr/>
          <p:nvPr/>
        </p:nvSpPr>
        <p:spPr>
          <a:xfrm>
            <a:off x="6660232" y="4221088"/>
            <a:ext cx="864096" cy="93610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9023B-3781-477D-B3A3-D5382050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788024" y="3932555"/>
            <a:ext cx="4032448" cy="292544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EB7B0FA-6D67-46AF-A8DA-A49D65F02E56}"/>
              </a:ext>
            </a:extLst>
          </p:cNvPr>
          <p:cNvSpPr/>
          <p:nvPr/>
        </p:nvSpPr>
        <p:spPr>
          <a:xfrm>
            <a:off x="6156175" y="4365104"/>
            <a:ext cx="864097" cy="20162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6BD785BA-F1AC-4F4E-9AE2-4C760CAADA08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5BAA093F-1B5D-4E3A-8789-D3C89903CB4C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FFCB5E-FB9C-4E43-B07C-A8F7D62076EA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8" name="接點: 弧形 1023">
            <a:extLst>
              <a:ext uri="{FF2B5EF4-FFF2-40B4-BE49-F238E27FC236}">
                <a16:creationId xmlns:a16="http://schemas.microsoft.com/office/drawing/2014/main" id="{AA68DE17-7D7C-4171-9686-E1B07A76883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DC77E7-02EE-4481-AD10-618E61CE2A0C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0" name="矩形: 圓角 67">
            <a:extLst>
              <a:ext uri="{FF2B5EF4-FFF2-40B4-BE49-F238E27FC236}">
                <a16:creationId xmlns:a16="http://schemas.microsoft.com/office/drawing/2014/main" id="{EE08FE49-2CF1-4BF5-BCB3-0E55DB7F56B8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矩形: 圓角 68">
            <a:extLst>
              <a:ext uri="{FF2B5EF4-FFF2-40B4-BE49-F238E27FC236}">
                <a16:creationId xmlns:a16="http://schemas.microsoft.com/office/drawing/2014/main" id="{39348223-A08A-4F09-921D-5737A1EFF1BA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9">
            <a:extLst>
              <a:ext uri="{FF2B5EF4-FFF2-40B4-BE49-F238E27FC236}">
                <a16:creationId xmlns:a16="http://schemas.microsoft.com/office/drawing/2014/main" id="{51635D4A-F1A5-487C-8AA9-1726A4E273AC}"/>
              </a:ext>
            </a:extLst>
          </p:cNvPr>
          <p:cNvCxnSpPr>
            <a:cxnSpLocks/>
            <a:stCxn id="129" idx="3"/>
            <a:endCxn id="61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E58A30-3FD3-4C58-AE66-AFEA918420EB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41013BD-1FFF-4753-9B72-F0B264A5C505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D5CDA-67DA-4D39-A46F-859D87B00033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0FCE08B-C94A-4EC0-A719-91181AA9DF2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sp>
        <p:nvSpPr>
          <p:cNvPr id="77" name="矩形: 圓角 67">
            <a:extLst>
              <a:ext uri="{FF2B5EF4-FFF2-40B4-BE49-F238E27FC236}">
                <a16:creationId xmlns:a16="http://schemas.microsoft.com/office/drawing/2014/main" id="{D9078A1B-5D76-4AC8-A3A9-AC63DC14E110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8" name="直線單箭頭接點 27">
            <a:extLst>
              <a:ext uri="{FF2B5EF4-FFF2-40B4-BE49-F238E27FC236}">
                <a16:creationId xmlns:a16="http://schemas.microsoft.com/office/drawing/2014/main" id="{73191238-5B98-4D2E-B5DE-5C5CE79DF6D6}"/>
              </a:ext>
            </a:extLst>
          </p:cNvPr>
          <p:cNvCxnSpPr>
            <a:cxnSpLocks/>
            <a:stCxn id="93" idx="3"/>
            <a:endCxn id="60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27">
            <a:extLst>
              <a:ext uri="{FF2B5EF4-FFF2-40B4-BE49-F238E27FC236}">
                <a16:creationId xmlns:a16="http://schemas.microsoft.com/office/drawing/2014/main" id="{54341694-B572-47E7-8B8A-315C0E3B72B2}"/>
              </a:ext>
            </a:extLst>
          </p:cNvPr>
          <p:cNvCxnSpPr>
            <a:cxnSpLocks/>
            <a:stCxn id="87" idx="3"/>
            <a:endCxn id="77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68">
            <a:extLst>
              <a:ext uri="{FF2B5EF4-FFF2-40B4-BE49-F238E27FC236}">
                <a16:creationId xmlns:a16="http://schemas.microsoft.com/office/drawing/2014/main" id="{79CB659C-66BB-44E4-8DC9-784E53824D9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1" name="直線單箭頭接點 69">
            <a:extLst>
              <a:ext uri="{FF2B5EF4-FFF2-40B4-BE49-F238E27FC236}">
                <a16:creationId xmlns:a16="http://schemas.microsoft.com/office/drawing/2014/main" id="{F6C473FD-51AB-4EB2-8836-A859478F89AA}"/>
              </a:ext>
            </a:extLst>
          </p:cNvPr>
          <p:cNvCxnSpPr>
            <a:cxnSpLocks/>
            <a:stCxn id="129" idx="3"/>
            <a:endCxn id="80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15BC2C-3F62-42C1-AC92-70E2CB2FDB75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3" name="矩形: 圓角 53">
            <a:extLst>
              <a:ext uri="{FF2B5EF4-FFF2-40B4-BE49-F238E27FC236}">
                <a16:creationId xmlns:a16="http://schemas.microsoft.com/office/drawing/2014/main" id="{EAD1BFD1-19DF-4D9F-B396-D484363EBCED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9" name="矩形: 圓角 54">
            <a:extLst>
              <a:ext uri="{FF2B5EF4-FFF2-40B4-BE49-F238E27FC236}">
                <a16:creationId xmlns:a16="http://schemas.microsoft.com/office/drawing/2014/main" id="{8C4B9FE5-7DDC-4803-83CF-795DBFD4A32A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AD81A037-B9C6-4B84-95B4-44082E816944}"/>
              </a:ext>
            </a:extLst>
          </p:cNvPr>
          <p:cNvCxnSpPr>
            <a:cxnSpLocks/>
            <a:stCxn id="90" idx="3"/>
            <a:endCxn id="129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27">
            <a:extLst>
              <a:ext uri="{FF2B5EF4-FFF2-40B4-BE49-F238E27FC236}">
                <a16:creationId xmlns:a16="http://schemas.microsoft.com/office/drawing/2014/main" id="{31A9D4DB-C845-4B09-9361-F23E5B7854C7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/>
        </p:nvSpPr>
        <p:spPr>
          <a:xfrm>
            <a:off x="408620" y="1530020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77F5F45-2E92-49D3-AFE1-488BBCDC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DE63FDC-0B47-4904-9D5C-3D745D8D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59734D0D-5824-4A07-8421-4B15F05573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26D999F6-8E48-483D-99C0-A3DD7B566FF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CE0566F-0A4F-4285-A914-17219FB130A3}"/>
              </a:ext>
            </a:extLst>
          </p:cNvPr>
          <p:cNvCxnSpPr>
            <a:cxnSpLocks/>
            <a:stCxn id="65" idx="3"/>
            <a:endCxn id="83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00E94-E934-49EE-A749-0DEA0A6CC052}"/>
              </a:ext>
            </a:extLst>
          </p:cNvPr>
          <p:cNvCxnSpPr>
            <a:cxnSpLocks/>
            <a:stCxn id="66" idx="3"/>
            <a:endCxn id="84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8EF1D0D-733D-40C5-B944-EC3623CCDC49}"/>
              </a:ext>
            </a:extLst>
          </p:cNvPr>
          <p:cNvCxnSpPr>
            <a:cxnSpLocks/>
            <a:stCxn id="55" idx="3"/>
            <a:endCxn id="131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0B7BDB9-4C33-49E8-B958-9304BD2421DD}"/>
              </a:ext>
            </a:extLst>
          </p:cNvPr>
          <p:cNvCxnSpPr>
            <a:cxnSpLocks/>
            <a:stCxn id="56" idx="3"/>
            <a:endCxn id="132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470496-9116-4C73-947E-25A96DCBCBA2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D7732A7-6CA7-4519-9C48-EB1B58EE021E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4DF05B5-7E06-4995-9B4F-AB1BFAE968D3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98F2EC-12C2-44E7-8EA6-405B067BB91C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3" name="流程圖: 人工作業 82">
            <a:extLst>
              <a:ext uri="{FF2B5EF4-FFF2-40B4-BE49-F238E27FC236}">
                <a16:creationId xmlns:a16="http://schemas.microsoft.com/office/drawing/2014/main" id="{74E820D8-E12C-4CDC-B663-6068E5661A4A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流程圖: 人工作業 83">
            <a:extLst>
              <a:ext uri="{FF2B5EF4-FFF2-40B4-BE49-F238E27FC236}">
                <a16:creationId xmlns:a16="http://schemas.microsoft.com/office/drawing/2014/main" id="{6D77EF8D-20D2-45D5-942B-F6C43E3FEBAE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6129369-3857-441C-B6D9-44E3E9D72740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0D9C7E8-04D5-4F9C-87F3-422CA1C42052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矩形: 圓角 11">
            <a:extLst>
              <a:ext uri="{FF2B5EF4-FFF2-40B4-BE49-F238E27FC236}">
                <a16:creationId xmlns:a16="http://schemas.microsoft.com/office/drawing/2014/main" id="{A4324E06-0767-4C77-83A9-FF288475CD93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1118DFBB-1E83-48CE-B526-48429FB59686}"/>
              </a:ext>
            </a:extLst>
          </p:cNvPr>
          <p:cNvCxnSpPr>
            <a:cxnSpLocks/>
            <a:stCxn id="83" idx="2"/>
            <a:endCxn id="87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E6F5E-6A54-4155-B810-D6E06CC4994A}"/>
              </a:ext>
            </a:extLst>
          </p:cNvPr>
          <p:cNvCxnSpPr>
            <a:cxnSpLocks/>
            <a:stCxn id="84" idx="2"/>
            <a:endCxn id="87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圓角 48">
            <a:extLst>
              <a:ext uri="{FF2B5EF4-FFF2-40B4-BE49-F238E27FC236}">
                <a16:creationId xmlns:a16="http://schemas.microsoft.com/office/drawing/2014/main" id="{4B04AADD-9FF5-460A-9F60-A1D4657E2887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BB9E40C-E5BC-447D-9CC0-E73F8298D263}"/>
              </a:ext>
            </a:extLst>
          </p:cNvPr>
          <p:cNvCxnSpPr>
            <a:cxnSpLocks/>
            <a:stCxn id="131" idx="2"/>
            <a:endCxn id="9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402FEED-DA81-466D-AD18-C38706F5DD5D}"/>
              </a:ext>
            </a:extLst>
          </p:cNvPr>
          <p:cNvCxnSpPr>
            <a:cxnSpLocks/>
            <a:stCxn id="132" idx="2"/>
            <a:endCxn id="9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流程圖: 人工作業 130">
            <a:extLst>
              <a:ext uri="{FF2B5EF4-FFF2-40B4-BE49-F238E27FC236}">
                <a16:creationId xmlns:a16="http://schemas.microsoft.com/office/drawing/2014/main" id="{A201C0BF-F4BA-409D-9E08-80F9F736916A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2" name="流程圖: 人工作業 131">
            <a:extLst>
              <a:ext uri="{FF2B5EF4-FFF2-40B4-BE49-F238E27FC236}">
                <a16:creationId xmlns:a16="http://schemas.microsoft.com/office/drawing/2014/main" id="{21FBC21D-0E33-41CB-BAD6-E36DD6B13CAD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EFC9050-8C35-4592-9C7B-58DB61EE5D5F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044CE146-9169-49D0-A3D3-FDBD541142ED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graph viewpoint 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 correlation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between the face and the context modality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seek the relevant regions, and thus constructs a robust representation.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FF29EA80-CCA2-44C8-8152-F804A933102A}"/>
              </a:ext>
            </a:extLst>
          </p:cNvPr>
          <p:cNvSpPr>
            <a:spLocks noChangeAspect="1"/>
          </p:cNvSpPr>
          <p:nvPr/>
        </p:nvSpPr>
        <p:spPr>
          <a:xfrm>
            <a:off x="1208049" y="3321043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A3C4187-823C-410B-B778-96A2E9A56C10}"/>
              </a:ext>
            </a:extLst>
          </p:cNvPr>
          <p:cNvSpPr txBox="1"/>
          <p:nvPr/>
        </p:nvSpPr>
        <p:spPr>
          <a:xfrm>
            <a:off x="1944060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3E41960-B544-4449-9B02-6D7B2DA8D832}"/>
              </a:ext>
            </a:extLst>
          </p:cNvPr>
          <p:cNvSpPr txBox="1"/>
          <p:nvPr/>
        </p:nvSpPr>
        <p:spPr>
          <a:xfrm>
            <a:off x="5707088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pic>
        <p:nvPicPr>
          <p:cNvPr id="67" name="Google Shape;163;p25">
            <a:extLst>
              <a:ext uri="{FF2B5EF4-FFF2-40B4-BE49-F238E27FC236}">
                <a16:creationId xmlns:a16="http://schemas.microsoft.com/office/drawing/2014/main" id="{539784E4-2F76-41EB-BB12-D5B9CD597B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214519" y="3600177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表格 6">
            <a:extLst>
              <a:ext uri="{FF2B5EF4-FFF2-40B4-BE49-F238E27FC236}">
                <a16:creationId xmlns:a16="http://schemas.microsoft.com/office/drawing/2014/main" id="{874D3FD0-1154-4BFB-AAE6-790E2CAB5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01475"/>
              </p:ext>
            </p:extLst>
          </p:nvPr>
        </p:nvGraphicFramePr>
        <p:xfrm>
          <a:off x="1210762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69" name="立方體 68">
            <a:extLst>
              <a:ext uri="{FF2B5EF4-FFF2-40B4-BE49-F238E27FC236}">
                <a16:creationId xmlns:a16="http://schemas.microsoft.com/office/drawing/2014/main" id="{C2462909-2F17-4D87-AD3D-05D5E0B79E0D}"/>
              </a:ext>
            </a:extLst>
          </p:cNvPr>
          <p:cNvSpPr>
            <a:spLocks/>
          </p:cNvSpPr>
          <p:nvPr/>
        </p:nvSpPr>
        <p:spPr>
          <a:xfrm>
            <a:off x="5985731" y="4425784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DCA951B1-5495-4834-932F-4F9FFB2E48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993351" y="4581651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EBAAD589-C441-4C79-8F93-2AEFAF194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20678"/>
              </p:ext>
            </p:extLst>
          </p:nvPr>
        </p:nvGraphicFramePr>
        <p:xfrm>
          <a:off x="5998790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73" name="表格 6">
            <a:extLst>
              <a:ext uri="{FF2B5EF4-FFF2-40B4-BE49-F238E27FC236}">
                <a16:creationId xmlns:a16="http://schemas.microsoft.com/office/drawing/2014/main" id="{A2C7E747-0211-4295-90DC-937F9534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9210"/>
              </p:ext>
            </p:extLst>
          </p:nvPr>
        </p:nvGraphicFramePr>
        <p:xfrm>
          <a:off x="1212500" y="3599033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4" name="表格 6">
            <a:extLst>
              <a:ext uri="{FF2B5EF4-FFF2-40B4-BE49-F238E27FC236}">
                <a16:creationId xmlns:a16="http://schemas.microsoft.com/office/drawing/2014/main" id="{967EF6A1-0043-4DFC-B25A-C0A21070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07459"/>
              </p:ext>
            </p:extLst>
          </p:nvPr>
        </p:nvGraphicFramePr>
        <p:xfrm>
          <a:off x="1208049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CC7EC5C9-A956-4A2A-8C7D-9169D043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52423"/>
              </p:ext>
            </p:extLst>
          </p:nvPr>
        </p:nvGraphicFramePr>
        <p:xfrm>
          <a:off x="5988142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70338C77-4B44-4B27-AB5F-D5166E770BCC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16200000" flipH="1">
            <a:off x="4299912" y="2207824"/>
            <a:ext cx="982963" cy="3764690"/>
          </a:xfrm>
          <a:prstGeom prst="curvedConnector3">
            <a:avLst>
              <a:gd name="adj1" fmla="val -23256"/>
            </a:avLst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2FB8B1-4D2A-4C57-B5B4-D37D374E6426}"/>
              </a:ext>
            </a:extLst>
          </p:cNvPr>
          <p:cNvSpPr txBox="1"/>
          <p:nvPr/>
        </p:nvSpPr>
        <p:spPr>
          <a:xfrm>
            <a:off x="5364088" y="321297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High relevant regions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21</a:t>
            </a:fld>
            <a:endParaRPr lang="en-US" altLang="ja-JP" dirty="0"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Network Architecture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85590"/>
              </p:ext>
            </p:extLst>
          </p:nvPr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30687"/>
              </p:ext>
            </p:extLst>
          </p:nvPr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267035"/>
              </p:ext>
            </p:extLst>
          </p:nvPr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8010"/>
              </p:ext>
            </p:extLst>
          </p:nvPr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463333"/>
                  </p:ext>
                </p:extLst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463333"/>
                  </p:ext>
                </p:extLst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841111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9841111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1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312239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312239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66731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群組 254">
            <a:extLst>
              <a:ext uri="{FF2B5EF4-FFF2-40B4-BE49-F238E27FC236}">
                <a16:creationId xmlns:a16="http://schemas.microsoft.com/office/drawing/2014/main" id="{903D7B1A-AF37-4C04-B373-C40D1CCF5F2B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1969BCD-3449-4A94-8BFF-4867091DD228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9A631BC8-08D1-49A8-8C57-46B871FA4E7E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17C44EF-E2A1-46E5-B56D-EDD763D79960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57" name="直線箭頭接點 32">
              <a:extLst>
                <a:ext uri="{FF2B5EF4-FFF2-40B4-BE49-F238E27FC236}">
                  <a16:creationId xmlns:a16="http://schemas.microsoft.com/office/drawing/2014/main" id="{D2929AE9-F0CE-4AAF-8742-43AD621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E257C27-BED7-4409-B2AA-AA6D9B2170F5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253" name="直線箭頭接點 32">
              <a:extLst>
                <a:ext uri="{FF2B5EF4-FFF2-40B4-BE49-F238E27FC236}">
                  <a16:creationId xmlns:a16="http://schemas.microsoft.com/office/drawing/2014/main" id="{B05A732C-4484-4D8D-980C-8F1588C061B7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41C2015-36FD-4D50-9414-6267D60C1172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0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Build an affinity graph (1 / 2)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blipFill>
                <a:blip r:embed="rId9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4">
            <a:extLst>
              <a:ext uri="{FF2B5EF4-FFF2-40B4-BE49-F238E27FC236}">
                <a16:creationId xmlns:a16="http://schemas.microsoft.com/office/drawing/2014/main" id="{B0B19D53-5592-472A-AA33-17A9DFE7E87B}"/>
              </a:ext>
            </a:extLst>
          </p:cNvPr>
          <p:cNvSpPr/>
          <p:nvPr/>
        </p:nvSpPr>
        <p:spPr>
          <a:xfrm>
            <a:off x="221072" y="2423396"/>
            <a:ext cx="8655835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22</a:t>
            </a:fld>
            <a:endParaRPr lang="en-US" altLang="ja-JP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1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20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CD70E2-9E90-4E65-8882-3BBBBD983E82}"/>
              </a:ext>
            </a:extLst>
          </p:cNvPr>
          <p:cNvSpPr/>
          <p:nvPr/>
        </p:nvSpPr>
        <p:spPr>
          <a:xfrm>
            <a:off x="334002" y="2529842"/>
            <a:ext cx="3512937" cy="4067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16FA38-F505-41E1-9E4B-1DF830D16B24}"/>
              </a:ext>
            </a:extLst>
          </p:cNvPr>
          <p:cNvSpPr/>
          <p:nvPr/>
        </p:nvSpPr>
        <p:spPr>
          <a:xfrm>
            <a:off x="343810" y="214574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5775C89-0B31-47AF-9F8E-B3555310267C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398DEF64-39D5-4CA1-8C8F-13C82402E017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F6A0F4EA-5796-4AA4-B544-965F2AB3AEB9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10DD645-83B4-45A9-9F6B-6029EE80CD89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10" name="直線箭頭接點 32">
              <a:extLst>
                <a:ext uri="{FF2B5EF4-FFF2-40B4-BE49-F238E27FC236}">
                  <a16:creationId xmlns:a16="http://schemas.microsoft.com/office/drawing/2014/main" id="{F60925B0-A13D-4DF6-A7E9-3D972DBF04CE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976CB511-207C-4AEC-A511-5202B6322507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3" name="直線箭頭接點 32">
              <a:extLst>
                <a:ext uri="{FF2B5EF4-FFF2-40B4-BE49-F238E27FC236}">
                  <a16:creationId xmlns:a16="http://schemas.microsoft.com/office/drawing/2014/main" id="{E0603616-3883-4334-B187-1F4287924B8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851A1ACC-9B2E-4F87-BD37-B41555DE6FA9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2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83263" y="524243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5497" y="653637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8326" y="348406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5496" y="483614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8326" y="516822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1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404614" y="6155642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404614" y="4499458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78421"/>
              </p:ext>
            </p:extLst>
          </p:nvPr>
        </p:nvGraphicFramePr>
        <p:xfrm>
          <a:off x="2328464" y="384679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45934"/>
              </p:ext>
            </p:extLst>
          </p:nvPr>
        </p:nvGraphicFramePr>
        <p:xfrm>
          <a:off x="2328464" y="553095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77" t="-1538" r="-3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3077" t="-1538" r="-2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8289" y="4999670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61584" y="4349427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61584" y="5420058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9341" y="5209864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9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  <a:blipFill>
                <a:blip r:embed="rId2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20691" y="5830269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6831" y="414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54440"/>
              </p:ext>
            </p:extLst>
          </p:nvPr>
        </p:nvGraphicFramePr>
        <p:xfrm>
          <a:off x="621904" y="413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01550"/>
              </p:ext>
            </p:extLst>
          </p:nvPr>
        </p:nvGraphicFramePr>
        <p:xfrm>
          <a:off x="618954" y="582384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7818" y="3490587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8019" y="4704604"/>
            <a:ext cx="4463845" cy="2000771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0D1DB5C6-9340-4552-BBA7-DF2F4C6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Build an affinity graph (2 / 2)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4253DF1-181C-429C-98F8-2BAC0C797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06" y="-30081"/>
            <a:ext cx="272680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Impose sampling scheme (1 / 5)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59074" y="236615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1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blipFill>
                <a:blip r:embed="rId20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24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3680149" y="2529841"/>
            <a:ext cx="1899963" cy="3635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2909729" y="2084451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Impose sampling scheme</a:t>
            </a:r>
          </a:p>
        </p:txBody>
      </p:sp>
    </p:spTree>
    <p:extLst>
      <p:ext uri="{BB962C8B-B14F-4D97-AF65-F5344CB8AC3E}">
        <p14:creationId xmlns:p14="http://schemas.microsoft.com/office/powerpoint/2010/main" val="32230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+mj-lt"/>
                    <a:ea typeface="Cambria Math" panose="02040503050406030204" pitchFamily="18" charset="0"/>
                  </a:rPr>
                  <a:t>to encode relevant regions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  <a:endParaRPr lang="en-US" altLang="zh-TW" sz="2400" b="0" dirty="0">
                  <a:latin typeface="+mj-lt"/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keep relevant similarity pair (pixel pair)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drop irrelevant similarity pair (pixel pair)</a:t>
                </a:r>
              </a:p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Impose sampling strategy to capture the relevant regions.</a:t>
                </a:r>
                <a:endParaRPr lang="en-US" altLang="zh-TW" b="0" dirty="0">
                  <a:latin typeface="+mj-lt"/>
                  <a:ea typeface="Cambria Math" panose="020405030504060302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620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25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(2 /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/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41FAB8-F648-4160-B74A-D5F3190F9D30}"/>
              </a:ext>
            </a:extLst>
          </p:cNvPr>
          <p:cNvSpPr/>
          <p:nvPr/>
        </p:nvSpPr>
        <p:spPr>
          <a:xfrm>
            <a:off x="3806803" y="4952377"/>
            <a:ext cx="1430064" cy="12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sampling scheme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B86A0E-144B-4A15-BE1F-664971824163}"/>
              </a:ext>
            </a:extLst>
          </p:cNvPr>
          <p:cNvSpPr/>
          <p:nvPr/>
        </p:nvSpPr>
        <p:spPr>
          <a:xfrm>
            <a:off x="3419872" y="4664345"/>
            <a:ext cx="2083332" cy="17889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8D72BC-48D8-48C1-B085-099C450F7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319181" cy="4917538"/>
          </a:xfrm>
        </p:spPr>
        <p:txBody>
          <a:bodyPr/>
          <a:lstStyle/>
          <a:p>
            <a:pPr marL="342900" lvl="1" indent="-342900" algn="just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relevant regions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based on given modality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we consider imposing the sampling scheme on two different graphs.</a:t>
            </a:r>
            <a:endParaRPr lang="en-US" altLang="zh-TW" sz="2400" b="0" dirty="0">
              <a:latin typeface="+mj-lt"/>
              <a:ea typeface="Cambria Math" panose="02040503050406030204" pitchFamily="18" charset="0"/>
            </a:endParaRPr>
          </a:p>
          <a:p>
            <a:pPr marL="400050" lvl="2" indent="0">
              <a:lnSpc>
                <a:spcPct val="150000"/>
              </a:lnSpc>
              <a:buNone/>
            </a:pPr>
            <a:endParaRPr lang="en-US" altLang="zh-TW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26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(3</a:t>
            </a:r>
            <a:r>
              <a:rPr lang="zh-TW" altLang="en-US" sz="3200" dirty="0"/>
              <a:t> </a:t>
            </a:r>
            <a:r>
              <a:rPr lang="en-US" altLang="zh-TW" sz="3200" dirty="0"/>
              <a:t>/</a:t>
            </a:r>
            <a:r>
              <a:rPr lang="zh-TW" altLang="en-US" sz="3200" dirty="0"/>
              <a:t> </a:t>
            </a:r>
            <a:r>
              <a:rPr lang="en-US" altLang="zh-TW" sz="3200" dirty="0"/>
              <a:t>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38" t="-1538" r="-2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538" t="-203077" r="-104615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8A13C608-B473-4A2D-A0EC-3640E22304B2}"/>
              </a:ext>
            </a:extLst>
          </p:cNvPr>
          <p:cNvSpPr txBox="1"/>
          <p:nvPr/>
        </p:nvSpPr>
        <p:spPr>
          <a:xfrm>
            <a:off x="691269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95C61E-E35D-4970-87AF-0A00B02570FC}"/>
              </a:ext>
            </a:extLst>
          </p:cNvPr>
          <p:cNvSpPr txBox="1"/>
          <p:nvPr/>
        </p:nvSpPr>
        <p:spPr>
          <a:xfrm>
            <a:off x="1735494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/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16FA7-8E94-4AC6-86AA-29B57DA0DB82}"/>
              </a:ext>
            </a:extLst>
          </p:cNvPr>
          <p:cNvSpPr txBox="1"/>
          <p:nvPr/>
        </p:nvSpPr>
        <p:spPr>
          <a:xfrm>
            <a:off x="5292080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866A5-0A7E-478A-B686-979F1B2FBB8D}"/>
              </a:ext>
            </a:extLst>
          </p:cNvPr>
          <p:cNvSpPr txBox="1"/>
          <p:nvPr/>
        </p:nvSpPr>
        <p:spPr>
          <a:xfrm>
            <a:off x="6389196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789D57-A7A1-4D7F-A670-C3003161B86A}"/>
              </a:ext>
            </a:extLst>
          </p:cNvPr>
          <p:cNvSpPr/>
          <p:nvPr/>
        </p:nvSpPr>
        <p:spPr>
          <a:xfrm>
            <a:off x="3958971" y="2979011"/>
            <a:ext cx="1512167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Transpose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1B5531-4F06-4780-B216-58168DB0BA97}"/>
              </a:ext>
            </a:extLst>
          </p:cNvPr>
          <p:cNvGrpSpPr/>
          <p:nvPr/>
        </p:nvGrpSpPr>
        <p:grpSpPr>
          <a:xfrm>
            <a:off x="1630517" y="5017997"/>
            <a:ext cx="1902818" cy="1861176"/>
            <a:chOff x="1571426" y="5014187"/>
            <a:chExt cx="1902818" cy="186117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BB3F5E4-F116-413E-9FA1-876F9A3CA7CE}"/>
                </a:ext>
              </a:extLst>
            </p:cNvPr>
            <p:cNvSpPr txBox="1"/>
            <p:nvPr/>
          </p:nvSpPr>
          <p:spPr>
            <a:xfrm>
              <a:off x="1571426" y="5014187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(Query)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7D89ED0-69F1-4E74-8502-BE0C1F994DF8}"/>
                </a:ext>
              </a:extLst>
            </p:cNvPr>
            <p:cNvGrpSpPr/>
            <p:nvPr/>
          </p:nvGrpSpPr>
          <p:grpSpPr>
            <a:xfrm>
              <a:off x="1856783" y="5335257"/>
              <a:ext cx="1332104" cy="1277406"/>
              <a:chOff x="-451978" y="4280047"/>
              <a:chExt cx="1332104" cy="1277406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6DB28F3-086C-40D2-B36B-F98D54C44C68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BCC754C-4D73-4315-B7F1-758838BBD246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5865B57F-7E6D-4521-A988-977BC3902E99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36E4B8FB-3999-4607-AEF4-A385A12559EC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2EC2829-84FF-46A8-A23F-524A986C6BA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059B5EA-A384-444C-AF4F-D6E01A011C9F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48" name="直線箭頭接點 53">
                <a:extLst>
                  <a:ext uri="{FF2B5EF4-FFF2-40B4-BE49-F238E27FC236}">
                    <a16:creationId xmlns:a16="http://schemas.microsoft.com/office/drawing/2014/main" id="{F0AAA567-BE5D-4BE8-BE57-F9EE40410D1D}"/>
                  </a:ext>
                </a:extLst>
              </p:cNvPr>
              <p:cNvCxnSpPr>
                <a:cxnSpLocks/>
                <a:stCxn id="44" idx="4"/>
                <a:endCxn id="47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54">
                <a:extLst>
                  <a:ext uri="{FF2B5EF4-FFF2-40B4-BE49-F238E27FC236}">
                    <a16:creationId xmlns:a16="http://schemas.microsoft.com/office/drawing/2014/main" id="{1B65757E-2958-4CD0-AA7B-E49E3D9C6DD7}"/>
                  </a:ext>
                </a:extLst>
              </p:cNvPr>
              <p:cNvCxnSpPr>
                <a:cxnSpLocks/>
                <a:stCxn id="42" idx="4"/>
                <a:endCxn id="45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55">
                <a:extLst>
                  <a:ext uri="{FF2B5EF4-FFF2-40B4-BE49-F238E27FC236}">
                    <a16:creationId xmlns:a16="http://schemas.microsoft.com/office/drawing/2014/main" id="{843D17C0-863B-426C-89E3-59813663E326}"/>
                  </a:ext>
                </a:extLst>
              </p:cNvPr>
              <p:cNvCxnSpPr>
                <a:cxnSpLocks/>
                <a:stCxn id="43" idx="4"/>
                <a:endCxn id="46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4085F0C-24B3-4225-9518-01968BDF24F5}"/>
                </a:ext>
              </a:extLst>
            </p:cNvPr>
            <p:cNvSpPr txBox="1"/>
            <p:nvPr/>
          </p:nvSpPr>
          <p:spPr>
            <a:xfrm>
              <a:off x="1571426" y="6598364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(Gallery)</a:t>
              </a:r>
              <a:endParaRPr kumimoji="1" lang="en-US" altLang="zh-TW" sz="1200" dirty="0">
                <a:latin typeface="+mj-lt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B4ACB-AB44-494B-A299-0E7A009DFE2A}"/>
              </a:ext>
            </a:extLst>
          </p:cNvPr>
          <p:cNvGrpSpPr/>
          <p:nvPr/>
        </p:nvGrpSpPr>
        <p:grpSpPr>
          <a:xfrm>
            <a:off x="6287127" y="5012420"/>
            <a:ext cx="1902818" cy="1861175"/>
            <a:chOff x="5150447" y="4602109"/>
            <a:chExt cx="1902818" cy="1861175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2FA23D0-ED5D-4143-94A3-42DCF9AFCFBD}"/>
                </a:ext>
              </a:extLst>
            </p:cNvPr>
            <p:cNvSpPr txBox="1"/>
            <p:nvPr/>
          </p:nvSpPr>
          <p:spPr>
            <a:xfrm>
              <a:off x="5150447" y="46021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</a:t>
              </a:r>
              <a:r>
                <a:rPr lang="en-US" altLang="zh-TW" sz="1200" dirty="0">
                  <a:latin typeface="+mj-lt"/>
                </a:rPr>
                <a:t>Gallery</a:t>
              </a:r>
              <a:r>
                <a:rPr kumimoji="1" lang="en-US" altLang="zh-TW" sz="1200" dirty="0">
                  <a:latin typeface="+mj-lt"/>
                </a:rPr>
                <a:t>)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42D9ED1-D376-4C44-808C-CE565C698B73}"/>
                </a:ext>
              </a:extLst>
            </p:cNvPr>
            <p:cNvSpPr txBox="1"/>
            <p:nvPr/>
          </p:nvSpPr>
          <p:spPr>
            <a:xfrm>
              <a:off x="5150447" y="6186285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(Query)</a:t>
              </a:r>
              <a:endParaRPr kumimoji="1" lang="en-US" altLang="zh-TW" sz="1200" dirty="0">
                <a:latin typeface="+mj-lt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8F602E9-93E4-4720-B52F-9E27A8D15A97}"/>
                </a:ext>
              </a:extLst>
            </p:cNvPr>
            <p:cNvGrpSpPr/>
            <p:nvPr/>
          </p:nvGrpSpPr>
          <p:grpSpPr>
            <a:xfrm>
              <a:off x="5435804" y="4923179"/>
              <a:ext cx="1332104" cy="1277406"/>
              <a:chOff x="1564246" y="4280047"/>
              <a:chExt cx="1332104" cy="1277406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1961786E-4E21-417B-AD5C-FD6B1063B6B8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3574AC-60D3-4E4A-94F9-FE729888EB68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4F0C2189-33B0-4399-B780-75959676FD95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EF4D91E2-450A-40EE-8542-66103B6B1773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E9E7629-D219-41E0-8E17-098E077E7790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3EE49101-F1DC-42AA-BEB8-11AA55E4D830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38" name="直線箭頭接點 77">
                <a:extLst>
                  <a:ext uri="{FF2B5EF4-FFF2-40B4-BE49-F238E27FC236}">
                    <a16:creationId xmlns:a16="http://schemas.microsoft.com/office/drawing/2014/main" id="{7CC70780-C4DA-44E1-9753-46A7E779F23A}"/>
                  </a:ext>
                </a:extLst>
              </p:cNvPr>
              <p:cNvCxnSpPr>
                <a:cxnSpLocks/>
                <a:stCxn id="35" idx="0"/>
                <a:endCxn id="34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箭頭接點 78">
                <a:extLst>
                  <a:ext uri="{FF2B5EF4-FFF2-40B4-BE49-F238E27FC236}">
                    <a16:creationId xmlns:a16="http://schemas.microsoft.com/office/drawing/2014/main" id="{543FABD9-A471-4077-AEF6-10FF194F0756}"/>
                  </a:ext>
                </a:extLst>
              </p:cNvPr>
              <p:cNvCxnSpPr>
                <a:cxnSpLocks/>
                <a:stCxn id="36" idx="0"/>
                <a:endCxn id="31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箭頭接點 80">
                <a:extLst>
                  <a:ext uri="{FF2B5EF4-FFF2-40B4-BE49-F238E27FC236}">
                    <a16:creationId xmlns:a16="http://schemas.microsoft.com/office/drawing/2014/main" id="{9E9F4A50-A479-4913-BCF2-301609D8DDD2}"/>
                  </a:ext>
                </a:extLst>
              </p:cNvPr>
              <p:cNvCxnSpPr>
                <a:cxnSpLocks/>
                <a:stCxn id="37" idx="0"/>
                <a:endCxn id="31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箭頭接點 88">
                <a:extLst>
                  <a:ext uri="{FF2B5EF4-FFF2-40B4-BE49-F238E27FC236}">
                    <a16:creationId xmlns:a16="http://schemas.microsoft.com/office/drawing/2014/main" id="{E28FF149-468E-4BD0-B209-F0B2886C4B0A}"/>
                  </a:ext>
                </a:extLst>
              </p:cNvPr>
              <p:cNvCxnSpPr>
                <a:cxnSpLocks/>
                <a:stCxn id="36" idx="0"/>
                <a:endCxn id="32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AD01A591-6BE5-47FD-ABD3-BD5C33C1C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1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(4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To smooth the influence of negative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).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change the range of both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/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046032" y="504537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1987021" y="4522154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blipFill>
                <a:blip r:embed="rId7"/>
                <a:stretch>
                  <a:fillRect b="-917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/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C8588-7636-4022-B903-D965A60DC43C}"/>
              </a:ext>
            </a:extLst>
          </p:cNvPr>
          <p:cNvSpPr txBox="1"/>
          <p:nvPr/>
        </p:nvSpPr>
        <p:spPr>
          <a:xfrm rot="16200000">
            <a:off x="-479482" y="49039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21886A-7B0C-44FD-8926-52C2149CB314}"/>
              </a:ext>
            </a:extLst>
          </p:cNvPr>
          <p:cNvSpPr txBox="1"/>
          <p:nvPr/>
        </p:nvSpPr>
        <p:spPr>
          <a:xfrm>
            <a:off x="400771" y="3958400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/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</a:t>
                </a:r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  <a:blipFill>
                <a:blip r:embed="rId10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E2D16C5-E285-4FEB-86EF-3F635B3DCE48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FBDB62-A5F3-4781-B458-6680A35E6AB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/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  <a:blipFill>
                <a:blip r:embed="rId11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C0DB55B-035A-495F-9B8C-4DD810BAEE33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DA533C3-B05B-4797-9618-1BC9E301938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076808D-46F5-4B96-8129-E919111A8129}"/>
              </a:ext>
            </a:extLst>
          </p:cNvPr>
          <p:cNvSpPr txBox="1"/>
          <p:nvPr/>
        </p:nvSpPr>
        <p:spPr>
          <a:xfrm rot="16200000">
            <a:off x="4088881" y="488896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7ECC70F-463E-4C83-91BA-2292B84B52C0}"/>
              </a:ext>
            </a:extLst>
          </p:cNvPr>
          <p:cNvSpPr txBox="1"/>
          <p:nvPr/>
        </p:nvSpPr>
        <p:spPr>
          <a:xfrm>
            <a:off x="4969134" y="3943408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4623406" y="408433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9C3BA2D2-2DF2-4779-820F-E5E6DEE1EB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(4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Preserve the relevant pixel pairs from the given graph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respectively sample the high correlation pairs from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 r="-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774" y="654362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28</a:t>
            </a:fld>
            <a:endParaRPr lang="en-US" altLang="ja-JP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3047999" y="4066574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ED1185D-FE12-4FEC-B3A1-65593FFE273A}"/>
              </a:ext>
            </a:extLst>
          </p:cNvPr>
          <p:cNvCxnSpPr>
            <a:cxnSpLocks/>
          </p:cNvCxnSpPr>
          <p:nvPr/>
        </p:nvCxnSpPr>
        <p:spPr>
          <a:xfrm>
            <a:off x="6095999" y="406657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ACC129-DFB6-442B-A838-DE115AA06BE4}"/>
              </a:ext>
            </a:extLst>
          </p:cNvPr>
          <p:cNvSpPr/>
          <p:nvPr/>
        </p:nvSpPr>
        <p:spPr>
          <a:xfrm>
            <a:off x="936000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i="1" dirty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/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-ball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52FDE6-E8A5-4515-8063-DD72C8600B4C}"/>
              </a:ext>
            </a:extLst>
          </p:cNvPr>
          <p:cNvSpPr/>
          <p:nvPr/>
        </p:nvSpPr>
        <p:spPr>
          <a:xfrm>
            <a:off x="6784022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Bernoulli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/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7F5FCF37-9430-4523-AB59-5CB9E87CAC19}"/>
              </a:ext>
            </a:extLst>
          </p:cNvPr>
          <p:cNvSpPr txBox="1"/>
          <p:nvPr/>
        </p:nvSpPr>
        <p:spPr>
          <a:xfrm>
            <a:off x="1079916" y="40806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Find the top-</a:t>
            </a:r>
            <a:r>
              <a:rPr lang="en-US" altLang="zh-TW" sz="1200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 pairs</a:t>
            </a:r>
            <a:endParaRPr lang="zh-TW" altLang="en-US" sz="12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41024E-606E-4CCF-BDF5-D58E3880CE08}"/>
              </a:ext>
            </a:extLst>
          </p:cNvPr>
          <p:cNvCxnSpPr/>
          <p:nvPr/>
        </p:nvCxnSpPr>
        <p:spPr>
          <a:xfrm>
            <a:off x="504529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E140D73-3B0B-4F4A-898F-26ABFF3FEEA6}"/>
              </a:ext>
            </a:extLst>
          </p:cNvPr>
          <p:cNvCxnSpPr/>
          <p:nvPr/>
        </p:nvCxnSpPr>
        <p:spPr>
          <a:xfrm>
            <a:off x="504529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1D1D74A-A8BC-4790-B4BA-546730BB9FE2}"/>
              </a:ext>
            </a:extLst>
          </p:cNvPr>
          <p:cNvCxnSpPr/>
          <p:nvPr/>
        </p:nvCxnSpPr>
        <p:spPr>
          <a:xfrm>
            <a:off x="504529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63257F3-F845-4354-819A-16485C0471F7}"/>
              </a:ext>
            </a:extLst>
          </p:cNvPr>
          <p:cNvCxnSpPr/>
          <p:nvPr/>
        </p:nvCxnSpPr>
        <p:spPr>
          <a:xfrm>
            <a:off x="504529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/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/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Find the pair,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TW" alt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4068E43-202E-4FFC-AD9F-7CD22E9CB643}"/>
              </a:ext>
            </a:extLst>
          </p:cNvPr>
          <p:cNvCxnSpPr/>
          <p:nvPr/>
        </p:nvCxnSpPr>
        <p:spPr>
          <a:xfrm>
            <a:off x="3585195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8444612-E754-4069-BD69-4A7546501E9E}"/>
              </a:ext>
            </a:extLst>
          </p:cNvPr>
          <p:cNvCxnSpPr/>
          <p:nvPr/>
        </p:nvCxnSpPr>
        <p:spPr>
          <a:xfrm>
            <a:off x="3585195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1FB0C5A-47E6-4536-93B9-7EE3B2F6C3C8}"/>
              </a:ext>
            </a:extLst>
          </p:cNvPr>
          <p:cNvCxnSpPr/>
          <p:nvPr/>
        </p:nvCxnSpPr>
        <p:spPr>
          <a:xfrm>
            <a:off x="3585195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2C5CB38-1D9C-4155-8104-1D0BEA90CC54}"/>
              </a:ext>
            </a:extLst>
          </p:cNvPr>
          <p:cNvCxnSpPr/>
          <p:nvPr/>
        </p:nvCxnSpPr>
        <p:spPr>
          <a:xfrm>
            <a:off x="3585195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4AE0FBA-D6B1-41C3-8D68-0A3A21708ED0}"/>
              </a:ext>
            </a:extLst>
          </p:cNvPr>
          <p:cNvSpPr txBox="1"/>
          <p:nvPr/>
        </p:nvSpPr>
        <p:spPr>
          <a:xfrm>
            <a:off x="6421365" y="4116371"/>
            <a:ext cx="26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Random sampling for each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/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blipFill>
                <a:blip r:embed="rId9"/>
                <a:stretch>
                  <a:fillRect l="-3096" b="-6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/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5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probability (affinity)</a:t>
                </a:r>
              </a:p>
            </p:txBody>
          </p:sp>
        </mc:Choice>
        <mc:Fallback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66AD205C-30D3-450C-92F6-47885AC3B2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49" grpId="0"/>
      <p:bldP spid="50" grpId="0"/>
      <p:bldP spid="58" grpId="0"/>
      <p:bldP spid="63" grpId="0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963798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532997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  <a:r>
              <a:rPr lang="zh-TW" altLang="en-US" sz="3200" dirty="0"/>
              <a:t>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Integrate visual features (1 / 3)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502815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42371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356695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416187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300078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35285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95394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15539"/>
              </p:ext>
            </p:extLst>
          </p:nvPr>
        </p:nvGraphicFramePr>
        <p:xfrm>
          <a:off x="651025" y="365613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28405"/>
              </p:ext>
            </p:extLst>
          </p:nvPr>
        </p:nvGraphicFramePr>
        <p:xfrm>
          <a:off x="652839" y="560955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4793" t="1878" r="83909" b="76362"/>
          <a:stretch/>
        </p:blipFill>
        <p:spPr>
          <a:xfrm>
            <a:off x="653614" y="5615885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13345"/>
              </p:ext>
            </p:extLst>
          </p:nvPr>
        </p:nvGraphicFramePr>
        <p:xfrm>
          <a:off x="651877" y="560945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8194" t="5985" r="88394" b="87081"/>
          <a:stretch/>
        </p:blipFill>
        <p:spPr>
          <a:xfrm>
            <a:off x="652070" y="366230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57317"/>
              </p:ext>
            </p:extLst>
          </p:nvPr>
        </p:nvGraphicFramePr>
        <p:xfrm>
          <a:off x="657143" y="365582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22465" y="260331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4937831" y="1441804"/>
            <a:ext cx="2864440" cy="922576"/>
            <a:chOff x="6171963" y="1238563"/>
            <a:chExt cx="2864440" cy="92257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Concatenate</a:t>
              </a:r>
              <a:endParaRPr kumimoji="1" lang="zh-TW" altLang="en-US" sz="8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Graph Conv Layer: Graph Convolutional layer</a:t>
              </a:r>
              <a:endParaRPr lang="zh-TW" altLang="en-US" sz="8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Average Pooling (AP)</a:t>
              </a:r>
              <a:endParaRPr kumimoji="1" lang="zh-TW" altLang="en-US" sz="8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Sampling scheme</a:t>
              </a:r>
              <a:endParaRPr kumimoji="1" lang="zh-TW" altLang="en-US" sz="8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53150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29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5508104" y="2635313"/>
            <a:ext cx="3476822" cy="37930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5645573" y="226476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Integrate visual features</a:t>
            </a:r>
          </a:p>
        </p:txBody>
      </p:sp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5069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26412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552784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554137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72" idx="2"/>
            <a:endCxn id="170" idx="2"/>
          </p:cNvCxnSpPr>
          <p:nvPr/>
        </p:nvCxnSpPr>
        <p:spPr>
          <a:xfrm rot="5400000" flipH="1" flipV="1">
            <a:off x="3672730" y="3567195"/>
            <a:ext cx="93191" cy="5423075"/>
          </a:xfrm>
          <a:prstGeom prst="bentConnector3">
            <a:avLst>
              <a:gd name="adj1" fmla="val -1533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607513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30023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480234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72664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870137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630535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48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Graph Convolutional Networks (GCN) [19]</a:t>
            </a:r>
          </a:p>
          <a:p>
            <a:r>
              <a:rPr lang="en-US" altLang="zh-TW" sz="2400" dirty="0">
                <a:solidFill>
                  <a:schemeClr val="bg2"/>
                </a:solidFill>
                <a:latin typeface="+mj-lt"/>
              </a:rPr>
              <a:t>Bidirectional Fusion</a:t>
            </a:r>
            <a:r>
              <a:rPr lang="en-US" altLang="zh-TW" sz="24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(2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  <a:latin typeface="+mj-lt"/>
                  </a:rPr>
                  <a:t> </a:t>
                </a:r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1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given graph</a:t>
                </a:r>
                <a:endParaRPr lang="en-US" altLang="zh-TW" sz="11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1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blipFill>
                <a:blip r:embed="rId4"/>
                <a:stretch>
                  <a:fillRect r="-3459" b="-8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+mj-lt"/>
              </a:rPr>
              <a:t>[19] T. </a:t>
            </a:r>
            <a:r>
              <a:rPr lang="en-US" altLang="zh-TW" sz="800" dirty="0" err="1">
                <a:latin typeface="+mj-lt"/>
              </a:rPr>
              <a:t>Kipf</a:t>
            </a:r>
            <a:r>
              <a:rPr lang="en-US" altLang="zh-TW" sz="800" dirty="0">
                <a:latin typeface="+mj-lt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+mj-lt"/>
              </a:rPr>
              <a:t>International Conference on Learning Representations (ICLR), </a:t>
            </a:r>
            <a:r>
              <a:rPr lang="en-US" altLang="zh-TW" sz="800" dirty="0">
                <a:latin typeface="+mj-lt"/>
              </a:rPr>
              <a:t>2017</a:t>
            </a:r>
            <a:r>
              <a:rPr lang="en-US" altLang="zh-TW" sz="800" i="1" dirty="0">
                <a:latin typeface="+mj-lt"/>
              </a:rPr>
              <a:t>.</a:t>
            </a:r>
            <a:endParaRPr lang="zh-TW" altLang="en-US" sz="800" i="1" dirty="0">
              <a:latin typeface="+mj-lt"/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8663"/>
              </p:ext>
            </p:extLst>
          </p:nvPr>
        </p:nvGraphicFramePr>
        <p:xfrm>
          <a:off x="673102" y="4384161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i="1" dirty="0">
                    <a:latin typeface="+mj-lt"/>
                  </a:rPr>
                  <a:t>e.g.</a:t>
                </a:r>
                <a:r>
                  <a:rPr lang="en-US" altLang="zh-TW" sz="1400" dirty="0">
                    <a:latin typeface="+mj-lt"/>
                  </a:rPr>
                  <a:t>, 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  <a:blipFill>
                <a:blip r:embed="rId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62108"/>
              </p:ext>
            </p:extLst>
          </p:nvPr>
        </p:nvGraphicFramePr>
        <p:xfrm>
          <a:off x="3701635" y="4384161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/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Correlation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Face-to-Context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Context-to-Face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0F8CB70-7F2D-4AAA-B6C9-C6545604C3D3}"/>
              </a:ext>
            </a:extLst>
          </p:cNvPr>
          <p:cNvGrpSpPr/>
          <p:nvPr/>
        </p:nvGrpSpPr>
        <p:grpSpPr>
          <a:xfrm>
            <a:off x="2700219" y="4990226"/>
            <a:ext cx="360000" cy="360000"/>
            <a:chOff x="2987824" y="5183376"/>
            <a:chExt cx="360000" cy="360000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F00966B-95B2-416F-8587-A56D3F6C34EA}"/>
                </a:ext>
              </a:extLst>
            </p:cNvPr>
            <p:cNvSpPr/>
            <p:nvPr/>
          </p:nvSpPr>
          <p:spPr>
            <a:xfrm>
              <a:off x="2987824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89CE285B-20E0-42A4-B9BF-79C8BD253C15}"/>
                </a:ext>
              </a:extLst>
            </p:cNvPr>
            <p:cNvCxnSpPr>
              <a:stCxn id="62" idx="1"/>
              <a:endCxn id="62" idx="5"/>
            </p:cNvCxnSpPr>
            <p:nvPr/>
          </p:nvCxnSpPr>
          <p:spPr>
            <a:xfrm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ACFD3971-0B22-4CFF-B9B9-83D610D1A742}"/>
                </a:ext>
              </a:extLst>
            </p:cNvPr>
            <p:cNvCxnSpPr>
              <a:cxnSpLocks/>
              <a:stCxn id="62" idx="3"/>
              <a:endCxn id="62" idx="7"/>
            </p:cNvCxnSpPr>
            <p:nvPr/>
          </p:nvCxnSpPr>
          <p:spPr>
            <a:xfrm flipV="1"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499220" y="5960130"/>
            <a:ext cx="238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Modality feature</a:t>
            </a:r>
          </a:p>
          <a:p>
            <a:pPr algn="ctr"/>
            <a:r>
              <a:rPr lang="en-US" altLang="zh-TW" sz="1400" i="1" dirty="0">
                <a:latin typeface="+mj-lt"/>
              </a:rPr>
              <a:t>e.g.</a:t>
            </a:r>
            <a:r>
              <a:rPr lang="en-US" altLang="zh-TW" sz="1400" dirty="0">
                <a:latin typeface="+mj-lt"/>
              </a:rPr>
              <a:t>, Face feature map</a:t>
            </a:r>
            <a:endParaRPr lang="zh-TW" altLang="en-US" sz="1400" dirty="0">
              <a:latin typeface="+mj-lt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14199B8-1B46-4528-ACD2-D2E494097CAF}"/>
              </a:ext>
            </a:extLst>
          </p:cNvPr>
          <p:cNvGrpSpPr/>
          <p:nvPr/>
        </p:nvGrpSpPr>
        <p:grpSpPr>
          <a:xfrm>
            <a:off x="6049457" y="4999166"/>
            <a:ext cx="360000" cy="360000"/>
            <a:chOff x="6096921" y="5183376"/>
            <a:chExt cx="360000" cy="360000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199C0179-ED84-4D39-B798-632C57F3B0FD}"/>
                </a:ext>
              </a:extLst>
            </p:cNvPr>
            <p:cNvSpPr/>
            <p:nvPr/>
          </p:nvSpPr>
          <p:spPr>
            <a:xfrm>
              <a:off x="6096921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FCF406CD-79A0-4FF9-A844-8322839508FA}"/>
                </a:ext>
              </a:extLst>
            </p:cNvPr>
            <p:cNvCxnSpPr>
              <a:stCxn id="66" idx="1"/>
              <a:endCxn id="66" idx="5"/>
            </p:cNvCxnSpPr>
            <p:nvPr/>
          </p:nvCxnSpPr>
          <p:spPr>
            <a:xfrm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2B7D5A0D-AB2A-45D5-B1A5-541641E4646E}"/>
                </a:ext>
              </a:extLst>
            </p:cNvPr>
            <p:cNvCxnSpPr>
              <a:cxnSpLocks/>
              <a:stCxn id="66" idx="3"/>
              <a:endCxn id="66" idx="7"/>
            </p:cNvCxnSpPr>
            <p:nvPr/>
          </p:nvCxnSpPr>
          <p:spPr>
            <a:xfrm flipV="1"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7026575" y="4378669"/>
            <a:ext cx="855235" cy="158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444208" y="5968161"/>
            <a:ext cx="198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Embedding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25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30</a:t>
            </a:fld>
            <a:endParaRPr lang="en-US" altLang="ja-JP" dirty="0">
              <a:latin typeface="+mj-lt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268207" y="6352545"/>
            <a:ext cx="1915420" cy="261610"/>
            <a:chOff x="7847578" y="6059608"/>
            <a:chExt cx="1915420" cy="261610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30398" y="6059608"/>
              <a:ext cx="1732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>
                  <a:latin typeface="+mj-lt"/>
                </a:rPr>
                <a:t>m</a:t>
              </a:r>
              <a:r>
                <a:rPr lang="en-US" altLang="zh-TW" sz="1050" dirty="0">
                  <a:latin typeface="+mj-lt"/>
                </a:rPr>
                <a:t>atrix multiplication</a:t>
              </a:r>
              <a:endParaRPr kumimoji="1" lang="zh-TW" altLang="en-US" sz="1050" dirty="0">
                <a:latin typeface="+mj-lt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/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/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/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/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32212053-3B1F-4AF8-AABE-7D993E6B8A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(3 / 3)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187692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</p:cNvCxnSpPr>
          <p:nvPr/>
        </p:nvCxnSpPr>
        <p:spPr>
          <a:xfrm>
            <a:off x="1242210" y="427705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2650628" y="4277052"/>
            <a:ext cx="678139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5" idx="3"/>
            <a:endCxn id="122" idx="2"/>
          </p:cNvCxnSpPr>
          <p:nvPr/>
        </p:nvCxnSpPr>
        <p:spPr>
          <a:xfrm flipV="1">
            <a:off x="2677359" y="4759669"/>
            <a:ext cx="651408" cy="66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328767" y="457966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688807" y="4759669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2445941" y="2799001"/>
            <a:ext cx="3716970" cy="901613"/>
            <a:chOff x="5906248" y="5945008"/>
            <a:chExt cx="3579268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70298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Graph Conv Layer: Graph Convolutional layer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/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+mj-lt"/>
                    </a:rPr>
                    <a:t>Average Pooling (AP) for </a:t>
                  </a:r>
                  <a14:m>
                    <m:oMath xmlns:m="http://schemas.openxmlformats.org/officeDocument/2006/math">
                      <m:r>
                        <a:rPr lang="en-US" altLang="zh-TW" sz="1000" i="1" dirty="0" err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a14:m>
                  <a:endParaRPr lang="en-US" altLang="zh-TW" sz="1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473598" y="5510792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929648" y="400607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433367" y="3709086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349825" y="6608385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14" idx="0"/>
          </p:cNvCxnSpPr>
          <p:nvPr/>
        </p:nvCxnSpPr>
        <p:spPr>
          <a:xfrm>
            <a:off x="1243111" y="3315317"/>
            <a:ext cx="1025476" cy="4737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5822114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4929212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2918159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" y="3959353"/>
            <a:ext cx="635398" cy="635398"/>
          </a:xfrm>
          <a:prstGeom prst="rect">
            <a:avLst/>
          </a:prstGeom>
        </p:spPr>
      </p:pic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0"/>
            <a:endCxn id="228" idx="0"/>
          </p:cNvCxnSpPr>
          <p:nvPr/>
        </p:nvCxnSpPr>
        <p:spPr>
          <a:xfrm rot="16200000" flipH="1">
            <a:off x="4303847" y="580017"/>
            <a:ext cx="74468" cy="6833140"/>
          </a:xfrm>
          <a:prstGeom prst="curvedConnector3">
            <a:avLst>
              <a:gd name="adj1" fmla="val -306977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stCxn id="265" idx="0"/>
            <a:endCxn id="227" idx="1"/>
          </p:cNvCxnSpPr>
          <p:nvPr/>
        </p:nvCxnSpPr>
        <p:spPr>
          <a:xfrm rot="16200000" flipH="1">
            <a:off x="2544702" y="3309021"/>
            <a:ext cx="827286" cy="4067668"/>
          </a:xfrm>
          <a:prstGeom prst="curvedConnector4">
            <a:avLst>
              <a:gd name="adj1" fmla="val -27633"/>
              <a:gd name="adj2" fmla="val 5391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5D64F0C-6B35-4B05-B23F-5EC6DD3F6DDF}"/>
              </a:ext>
            </a:extLst>
          </p:cNvPr>
          <p:cNvSpPr/>
          <p:nvPr/>
        </p:nvSpPr>
        <p:spPr>
          <a:xfrm>
            <a:off x="1602394" y="4592914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85E97F-C704-4992-926B-B6E0DA3383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3789040"/>
            <a:ext cx="817545" cy="821163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82CF9781-9B94-4EC2-836E-B938C743A8C2}"/>
              </a:ext>
            </a:extLst>
          </p:cNvPr>
          <p:cNvSpPr/>
          <p:nvPr/>
        </p:nvSpPr>
        <p:spPr>
          <a:xfrm>
            <a:off x="1602394" y="5816297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A701E8-E1BD-4251-82E1-CB53F772DA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5012423"/>
            <a:ext cx="817545" cy="821163"/>
          </a:xfrm>
          <a:prstGeom prst="rect">
            <a:avLst/>
          </a:prstGeom>
        </p:spPr>
      </p:pic>
      <p:cxnSp>
        <p:nvCxnSpPr>
          <p:cNvPr id="118" name="直線箭頭接點 9">
            <a:extLst>
              <a:ext uri="{FF2B5EF4-FFF2-40B4-BE49-F238E27FC236}">
                <a16:creationId xmlns:a16="http://schemas.microsoft.com/office/drawing/2014/main" id="{BF280B2C-F3B6-4C89-B757-3779877D871A}"/>
              </a:ext>
            </a:extLst>
          </p:cNvPr>
          <p:cNvCxnSpPr>
            <a:cxnSpLocks/>
          </p:cNvCxnSpPr>
          <p:nvPr/>
        </p:nvCxnSpPr>
        <p:spPr>
          <a:xfrm>
            <a:off x="1242210" y="5229200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接點 71">
            <a:extLst>
              <a:ext uri="{FF2B5EF4-FFF2-40B4-BE49-F238E27FC236}">
                <a16:creationId xmlns:a16="http://schemas.microsoft.com/office/drawing/2014/main" id="{C38195F8-215D-4944-84B9-11D78C226183}"/>
              </a:ext>
            </a:extLst>
          </p:cNvPr>
          <p:cNvCxnSpPr>
            <a:cxnSpLocks/>
            <a:stCxn id="263" idx="3"/>
            <a:endCxn id="109" idx="2"/>
          </p:cNvCxnSpPr>
          <p:nvPr/>
        </p:nvCxnSpPr>
        <p:spPr>
          <a:xfrm flipV="1">
            <a:off x="1243111" y="6093296"/>
            <a:ext cx="1029499" cy="1237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0F822BE2-FE9D-4E00-A522-4A1FF1CFE51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(3 / 3)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187692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</p:cNvCxnSpPr>
          <p:nvPr/>
        </p:nvCxnSpPr>
        <p:spPr>
          <a:xfrm>
            <a:off x="1242210" y="427705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2650628" y="4277052"/>
            <a:ext cx="678139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5" idx="3"/>
            <a:endCxn id="122" idx="2"/>
          </p:cNvCxnSpPr>
          <p:nvPr/>
        </p:nvCxnSpPr>
        <p:spPr>
          <a:xfrm flipV="1">
            <a:off x="2677359" y="4759669"/>
            <a:ext cx="651408" cy="66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328767" y="457966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688807" y="4759669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2445941" y="2799001"/>
            <a:ext cx="3716970" cy="901613"/>
            <a:chOff x="5906248" y="5945008"/>
            <a:chExt cx="3579268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70298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Graph Conv Layer: Graph Convolutional layer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/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+mj-lt"/>
                    </a:rPr>
                    <a:t>Average Pooling (AP) for </a:t>
                  </a:r>
                  <a14:m>
                    <m:oMath xmlns:m="http://schemas.openxmlformats.org/officeDocument/2006/math">
                      <m:r>
                        <a:rPr lang="en-US" altLang="zh-TW" sz="1000" i="1" dirty="0" err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a14:m>
                  <a:endParaRPr lang="en-US" altLang="zh-TW" sz="1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473598" y="5510792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929648" y="400607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433367" y="3709086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349825" y="6608385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14" idx="0"/>
          </p:cNvCxnSpPr>
          <p:nvPr/>
        </p:nvCxnSpPr>
        <p:spPr>
          <a:xfrm>
            <a:off x="1243111" y="3315317"/>
            <a:ext cx="1025476" cy="4737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5822114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4929212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2918159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" y="3959353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954080" y="4329802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080" y="4329802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face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context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face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context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face feature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context feature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concatenation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5D64F0C-6B35-4B05-B23F-5EC6DD3F6DDF}"/>
              </a:ext>
            </a:extLst>
          </p:cNvPr>
          <p:cNvSpPr/>
          <p:nvPr/>
        </p:nvSpPr>
        <p:spPr>
          <a:xfrm>
            <a:off x="1602394" y="4592914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85E97F-C704-4992-926B-B6E0DA3383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3789040"/>
            <a:ext cx="817545" cy="821163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82CF9781-9B94-4EC2-836E-B938C743A8C2}"/>
              </a:ext>
            </a:extLst>
          </p:cNvPr>
          <p:cNvSpPr/>
          <p:nvPr/>
        </p:nvSpPr>
        <p:spPr>
          <a:xfrm>
            <a:off x="1602394" y="5816297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A701E8-E1BD-4251-82E1-CB53F772DA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5012423"/>
            <a:ext cx="817545" cy="821163"/>
          </a:xfrm>
          <a:prstGeom prst="rect">
            <a:avLst/>
          </a:prstGeom>
        </p:spPr>
      </p:pic>
      <p:cxnSp>
        <p:nvCxnSpPr>
          <p:cNvPr id="118" name="直線箭頭接點 9">
            <a:extLst>
              <a:ext uri="{FF2B5EF4-FFF2-40B4-BE49-F238E27FC236}">
                <a16:creationId xmlns:a16="http://schemas.microsoft.com/office/drawing/2014/main" id="{BF280B2C-F3B6-4C89-B757-3779877D871A}"/>
              </a:ext>
            </a:extLst>
          </p:cNvPr>
          <p:cNvCxnSpPr>
            <a:cxnSpLocks/>
          </p:cNvCxnSpPr>
          <p:nvPr/>
        </p:nvCxnSpPr>
        <p:spPr>
          <a:xfrm>
            <a:off x="1242210" y="5229200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接點 71">
            <a:extLst>
              <a:ext uri="{FF2B5EF4-FFF2-40B4-BE49-F238E27FC236}">
                <a16:creationId xmlns:a16="http://schemas.microsoft.com/office/drawing/2014/main" id="{C38195F8-215D-4944-84B9-11D78C226183}"/>
              </a:ext>
            </a:extLst>
          </p:cNvPr>
          <p:cNvCxnSpPr>
            <a:cxnSpLocks/>
            <a:stCxn id="263" idx="3"/>
            <a:endCxn id="109" idx="2"/>
          </p:cNvCxnSpPr>
          <p:nvPr/>
        </p:nvCxnSpPr>
        <p:spPr>
          <a:xfrm flipV="1">
            <a:off x="1243111" y="6093296"/>
            <a:ext cx="1029499" cy="1237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0F822BE2-FE9D-4E00-A522-4A1FF1CFE51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D7F2A-C158-4D31-9E49-1E0C97340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283968" y="76392"/>
            <a:ext cx="4032448" cy="292544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00054A9-BE9A-40D4-AA51-BB1E9B806505}"/>
              </a:ext>
            </a:extLst>
          </p:cNvPr>
          <p:cNvSpPr/>
          <p:nvPr/>
        </p:nvSpPr>
        <p:spPr>
          <a:xfrm>
            <a:off x="7380187" y="284163"/>
            <a:ext cx="905521" cy="4180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3090C6-3BDA-4FBC-8FF6-C93C87613A8E}"/>
              </a:ext>
            </a:extLst>
          </p:cNvPr>
          <p:cNvSpPr/>
          <p:nvPr/>
        </p:nvSpPr>
        <p:spPr>
          <a:xfrm>
            <a:off x="7380188" y="2272233"/>
            <a:ext cx="936228" cy="5086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ED209E9A-19E6-4F89-98BE-A3B50F5E87F7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04FE27E6-0137-49E6-9931-08FBA84364E4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E708AD5-A5AD-49CE-8FF0-585BE2A25D6E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788691AB-D1EE-49D0-A826-E9528369D88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8CC2079-C234-4E4B-8A58-ABAB5604AD65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8" name="矩形: 圓角 67">
            <a:extLst>
              <a:ext uri="{FF2B5EF4-FFF2-40B4-BE49-F238E27FC236}">
                <a16:creationId xmlns:a16="http://schemas.microsoft.com/office/drawing/2014/main" id="{02EB1BBE-409E-4D03-96BE-303180A38511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矩形: 圓角 68">
            <a:extLst>
              <a:ext uri="{FF2B5EF4-FFF2-40B4-BE49-F238E27FC236}">
                <a16:creationId xmlns:a16="http://schemas.microsoft.com/office/drawing/2014/main" id="{EBCDEF90-B7B1-4E3B-8F68-266059E1BAE0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0" name="直線單箭頭接點 69">
            <a:extLst>
              <a:ext uri="{FF2B5EF4-FFF2-40B4-BE49-F238E27FC236}">
                <a16:creationId xmlns:a16="http://schemas.microsoft.com/office/drawing/2014/main" id="{4FBF541B-F260-4569-BC4E-5105E627D10F}"/>
              </a:ext>
            </a:extLst>
          </p:cNvPr>
          <p:cNvCxnSpPr>
            <a:cxnSpLocks/>
            <a:stCxn id="72" idx="3"/>
            <a:endCxn id="59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8C40753-3618-498E-99F7-0DAF3FD5A56C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F2974C9-F8E6-4DDD-807E-C7897F811E4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cxnSp>
        <p:nvCxnSpPr>
          <p:cNvPr id="66" name="直線單箭頭接點 27">
            <a:extLst>
              <a:ext uri="{FF2B5EF4-FFF2-40B4-BE49-F238E27FC236}">
                <a16:creationId xmlns:a16="http://schemas.microsoft.com/office/drawing/2014/main" id="{99823BE2-CFBE-48A9-B3CF-ED5302178659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27">
            <a:extLst>
              <a:ext uri="{FF2B5EF4-FFF2-40B4-BE49-F238E27FC236}">
                <a16:creationId xmlns:a16="http://schemas.microsoft.com/office/drawing/2014/main" id="{611826E6-7EAB-4B1B-A976-4003E9BDF755}"/>
              </a:ext>
            </a:extLst>
          </p:cNvPr>
          <p:cNvCxnSpPr>
            <a:cxnSpLocks/>
            <a:stCxn id="92" idx="3"/>
            <a:endCxn id="65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9">
            <a:extLst>
              <a:ext uri="{FF2B5EF4-FFF2-40B4-BE49-F238E27FC236}">
                <a16:creationId xmlns:a16="http://schemas.microsoft.com/office/drawing/2014/main" id="{36CD88A5-0C46-4ABA-B7D3-18C3895D4B60}"/>
              </a:ext>
            </a:extLst>
          </p:cNvPr>
          <p:cNvCxnSpPr>
            <a:cxnSpLocks/>
            <a:stCxn id="72" idx="3"/>
            <a:endCxn id="68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A4C9B65-3CA1-45FA-B5ED-7C7B9343D942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71" name="矩形: 圓角 53">
            <a:extLst>
              <a:ext uri="{FF2B5EF4-FFF2-40B4-BE49-F238E27FC236}">
                <a16:creationId xmlns:a16="http://schemas.microsoft.com/office/drawing/2014/main" id="{8CFEC9C1-5A42-4952-8D82-506BEAC0BDC1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矩形: 圓角 54">
            <a:extLst>
              <a:ext uri="{FF2B5EF4-FFF2-40B4-BE49-F238E27FC236}">
                <a16:creationId xmlns:a16="http://schemas.microsoft.com/office/drawing/2014/main" id="{ADBF26B5-615D-4E8F-AAC4-44AE5DD51435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2BF4141-93E5-4FDF-843A-826E0A4B4959}"/>
              </a:ext>
            </a:extLst>
          </p:cNvPr>
          <p:cNvCxnSpPr>
            <a:cxnSpLocks/>
            <a:stCxn id="130" idx="3"/>
            <a:endCxn id="72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27">
            <a:extLst>
              <a:ext uri="{FF2B5EF4-FFF2-40B4-BE49-F238E27FC236}">
                <a16:creationId xmlns:a16="http://schemas.microsoft.com/office/drawing/2014/main" id="{9C946A1F-4D46-46CA-B50D-823C47281199}"/>
              </a:ext>
            </a:extLst>
          </p:cNvPr>
          <p:cNvCxnSpPr>
            <a:cxnSpLocks/>
            <a:stCxn id="92" idx="3"/>
            <a:endCxn id="71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圖片 75">
            <a:extLst>
              <a:ext uri="{FF2B5EF4-FFF2-40B4-BE49-F238E27FC236}">
                <a16:creationId xmlns:a16="http://schemas.microsoft.com/office/drawing/2014/main" id="{ADFA7F7E-74A2-4EC3-B69B-4D4770C8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4D5473B5-50A6-4159-A411-B19A81A7A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78" name="Google Shape;163;p25">
            <a:extLst>
              <a:ext uri="{FF2B5EF4-FFF2-40B4-BE49-F238E27FC236}">
                <a16:creationId xmlns:a16="http://schemas.microsoft.com/office/drawing/2014/main" id="{A52BBA7A-D614-4A11-B601-C16A1DEEAE0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3;p25">
            <a:extLst>
              <a:ext uri="{FF2B5EF4-FFF2-40B4-BE49-F238E27FC236}">
                <a16:creationId xmlns:a16="http://schemas.microsoft.com/office/drawing/2014/main" id="{AE7BFCCB-0D0D-42FA-971D-AFDC177629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623EF68-B9E8-47B8-B9DB-0D7CA601F95F}"/>
              </a:ext>
            </a:extLst>
          </p:cNvPr>
          <p:cNvCxnSpPr>
            <a:cxnSpLocks/>
            <a:stCxn id="78" idx="3"/>
            <a:endCxn id="88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168BB9-08BE-497D-93BF-4DDB5D13F8D8}"/>
              </a:ext>
            </a:extLst>
          </p:cNvPr>
          <p:cNvCxnSpPr>
            <a:cxnSpLocks/>
            <a:stCxn id="79" idx="3"/>
            <a:endCxn id="89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1EE696B-3C91-4F39-9265-DAA368AB22FC}"/>
              </a:ext>
            </a:extLst>
          </p:cNvPr>
          <p:cNvCxnSpPr>
            <a:cxnSpLocks/>
            <a:stCxn id="76" idx="3"/>
            <a:endCxn id="140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7111068-CAE4-457A-BBD2-15D69CAA57EA}"/>
              </a:ext>
            </a:extLst>
          </p:cNvPr>
          <p:cNvCxnSpPr>
            <a:cxnSpLocks/>
            <a:stCxn id="77" idx="3"/>
            <a:endCxn id="141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AEAD736-7E48-4AAF-B063-B508CCC03CC5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C34ACB4-AB34-4C58-904C-C3E6CAAFA4CB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CAD02B6-507C-4D18-BDD3-6C84B06FA5EA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DE8D3B1-B580-4093-9F8F-8DFDD68922D7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8" name="流程圖: 人工作業 87">
            <a:extLst>
              <a:ext uri="{FF2B5EF4-FFF2-40B4-BE49-F238E27FC236}">
                <a16:creationId xmlns:a16="http://schemas.microsoft.com/office/drawing/2014/main" id="{87A35D85-FEA6-4835-AB94-22BADBFFCE21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流程圖: 人工作業 88">
            <a:extLst>
              <a:ext uri="{FF2B5EF4-FFF2-40B4-BE49-F238E27FC236}">
                <a16:creationId xmlns:a16="http://schemas.microsoft.com/office/drawing/2014/main" id="{37D92727-A05C-4C1E-ADB0-73DB23A2CDB0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477FEAE-8B84-4371-94BD-06C487318D24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F9D929A-A253-4D36-AEA7-19B927D6EC6B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2" name="矩形: 圓角 11">
            <a:extLst>
              <a:ext uri="{FF2B5EF4-FFF2-40B4-BE49-F238E27FC236}">
                <a16:creationId xmlns:a16="http://schemas.microsoft.com/office/drawing/2014/main" id="{BBE418B5-9E58-4BE0-A433-3CD7387DD5C7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E4A56E7-C043-48ED-B208-E79B7BF9F0B3}"/>
              </a:ext>
            </a:extLst>
          </p:cNvPr>
          <p:cNvCxnSpPr>
            <a:cxnSpLocks/>
            <a:stCxn id="88" idx="2"/>
            <a:endCxn id="92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17AD779-B85F-4B58-8C4A-FCCA90D813A5}"/>
              </a:ext>
            </a:extLst>
          </p:cNvPr>
          <p:cNvCxnSpPr>
            <a:cxnSpLocks/>
            <a:stCxn id="89" idx="2"/>
            <a:endCxn id="92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48">
            <a:extLst>
              <a:ext uri="{FF2B5EF4-FFF2-40B4-BE49-F238E27FC236}">
                <a16:creationId xmlns:a16="http://schemas.microsoft.com/office/drawing/2014/main" id="{E43FDA5E-F94F-4AF6-BC03-FAF83F9A6D5A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889F8CBD-3E99-4FB0-BB53-71B89A13BB4D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FC296635-8333-49D1-8245-94D6ED244BC7}"/>
              </a:ext>
            </a:extLst>
          </p:cNvPr>
          <p:cNvCxnSpPr>
            <a:cxnSpLocks/>
            <a:stCxn id="141" idx="2"/>
            <a:endCxn id="13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流程圖: 人工作業 139">
            <a:extLst>
              <a:ext uri="{FF2B5EF4-FFF2-40B4-BE49-F238E27FC236}">
                <a16:creationId xmlns:a16="http://schemas.microsoft.com/office/drawing/2014/main" id="{492610FA-3120-4BE8-8CBF-70A0489CEB3E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1" name="流程圖: 人工作業 140">
            <a:extLst>
              <a:ext uri="{FF2B5EF4-FFF2-40B4-BE49-F238E27FC236}">
                <a16:creationId xmlns:a16="http://schemas.microsoft.com/office/drawing/2014/main" id="{638B94C7-CCF2-4164-8FC0-A098DE7E5591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20166A7-9733-4D55-B149-991AE24D7302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56E14F3-DD00-4040-B9D3-F83D088C94DE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圓角矩形 4">
            <a:extLst>
              <a:ext uri="{FF2B5EF4-FFF2-40B4-BE49-F238E27FC236}">
                <a16:creationId xmlns:a16="http://schemas.microsoft.com/office/drawing/2014/main" id="{DF5ED53D-036C-4488-AD23-DEC16F93A353}"/>
              </a:ext>
            </a:extLst>
          </p:cNvPr>
          <p:cNvSpPr/>
          <p:nvPr/>
        </p:nvSpPr>
        <p:spPr>
          <a:xfrm>
            <a:off x="498376" y="1499518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BE20FD1-EB35-495D-8A73-71DD8D027744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09BF85-7616-414A-B880-92680AA7BD9D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65" name="矩形: 圓角 67">
            <a:extLst>
              <a:ext uri="{FF2B5EF4-FFF2-40B4-BE49-F238E27FC236}">
                <a16:creationId xmlns:a16="http://schemas.microsoft.com/office/drawing/2014/main" id="{C1E9B3A9-A9F5-42EE-A414-890DC00FC9CE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矩形: 圓角 68">
            <a:extLst>
              <a:ext uri="{FF2B5EF4-FFF2-40B4-BE49-F238E27FC236}">
                <a16:creationId xmlns:a16="http://schemas.microsoft.com/office/drawing/2014/main" id="{A66E8068-5F83-43FF-A9E3-CDCE954BEE8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(1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aims to learn an embedding with high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Density loss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Use cosine-similarity to measure the difference between anchor </a:t>
                </a:r>
                <a:r>
                  <a:rPr lang="en-US" altLang="zh-TW" sz="2000" i="1" dirty="0" err="1">
                    <a:latin typeface="+mj-lt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 and sample </a:t>
                </a:r>
                <a:r>
                  <a:rPr lang="en-US" altLang="zh-TW" sz="2000" i="1" dirty="0">
                    <a:latin typeface="+mj-lt"/>
                    <a:cs typeface="Times New Roman" panose="02020603050405020304" pitchFamily="18" charset="0"/>
                  </a:rPr>
                  <a:t>j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37" t="-993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37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916F04-D130-410B-815A-CDCF6A386673}"/>
              </a:ext>
            </a:extLst>
          </p:cNvPr>
          <p:cNvGrpSpPr/>
          <p:nvPr/>
        </p:nvGrpSpPr>
        <p:grpSpPr>
          <a:xfrm>
            <a:off x="4667824" y="3446885"/>
            <a:ext cx="2985983" cy="3506195"/>
            <a:chOff x="4433780" y="2894487"/>
            <a:chExt cx="2985983" cy="3506195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3592210E-CD9F-4D5C-BB94-4C6408802E29}"/>
                </a:ext>
              </a:extLst>
            </p:cNvPr>
            <p:cNvSpPr txBox="1"/>
            <p:nvPr/>
          </p:nvSpPr>
          <p:spPr>
            <a:xfrm>
              <a:off x="6339643" y="28944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 </a:t>
              </a:r>
              <a:r>
                <a:rPr lang="en-US" altLang="zh-TW" i="1" dirty="0">
                  <a:latin typeface="+mj-lt"/>
                </a:rPr>
                <a:t>j</a:t>
              </a:r>
              <a:endParaRPr lang="zh-TW" altLang="en-US" i="1" dirty="0">
                <a:latin typeface="+mj-lt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E86D12F-55B9-4575-9EE6-8336D57FCA5A}"/>
                </a:ext>
              </a:extLst>
            </p:cNvPr>
            <p:cNvGrpSpPr/>
            <p:nvPr/>
          </p:nvGrpSpPr>
          <p:grpSpPr>
            <a:xfrm>
              <a:off x="4433780" y="3375100"/>
              <a:ext cx="2412000" cy="3025582"/>
              <a:chOff x="4433780" y="3375100"/>
              <a:chExt cx="2412000" cy="3025582"/>
            </a:xfrm>
          </p:grpSpPr>
          <p:sp>
            <p:nvSpPr>
              <p:cNvPr id="75" name="局部圓 1">
                <a:extLst>
                  <a:ext uri="{FF2B5EF4-FFF2-40B4-BE49-F238E27FC236}">
                    <a16:creationId xmlns:a16="http://schemas.microsoft.com/office/drawing/2014/main" id="{3AE45A04-F311-48F4-8BD2-697A8397E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3780" y="3988682"/>
                <a:ext cx="2412000" cy="2412000"/>
              </a:xfrm>
              <a:prstGeom prst="pie">
                <a:avLst>
                  <a:gd name="adj1" fmla="val 16202461"/>
                  <a:gd name="adj2" fmla="val 17668317"/>
                </a:avLst>
              </a:prstGeom>
              <a:solidFill>
                <a:srgbClr val="EFF5FB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+mj-lt"/>
                  <a:cs typeface="Times" panose="02020603050405020304" pitchFamily="18" charset="0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BD9F21BA-1FC1-411B-9104-6A66DA73D670}"/>
                  </a:ext>
                </a:extLst>
              </p:cNvPr>
              <p:cNvCxnSpPr>
                <a:cxnSpLocks/>
                <a:stCxn id="6" idx="4"/>
                <a:endCxn id="75" idx="3"/>
              </p:cNvCxnSpPr>
              <p:nvPr/>
            </p:nvCxnSpPr>
            <p:spPr>
              <a:xfrm>
                <a:off x="5639780" y="3375100"/>
                <a:ext cx="0" cy="613582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9CA7D542-FE57-49A5-BD53-40A7F0AFB10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6107136" y="3413169"/>
                <a:ext cx="329432" cy="756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/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blipFill>
                  <a:blip r:embed="rId4"/>
                  <a:stretch>
                    <a:fillRect r="-25490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4F85731-873F-4580-A20D-0F0E297142B7}"/>
                </a:ext>
              </a:extLst>
            </p:cNvPr>
            <p:cNvSpPr/>
            <p:nvPr/>
          </p:nvSpPr>
          <p:spPr>
            <a:xfrm>
              <a:off x="6292540" y="3256278"/>
              <a:ext cx="324000" cy="323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Use cosine-similarity to measure the difference between anchor </a:t>
                </a:r>
                <a:r>
                  <a:rPr lang="en-US" altLang="zh-TW" sz="2000" i="1" dirty="0" err="1">
                    <a:latin typeface="+mj-lt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 and sample </a:t>
                </a:r>
                <a:r>
                  <a:rPr lang="en-US" altLang="zh-TW" sz="2000" i="1" dirty="0">
                    <a:latin typeface="+mj-lt"/>
                    <a:cs typeface="Times New Roman" panose="02020603050405020304" pitchFamily="18" charset="0"/>
                  </a:rPr>
                  <a:t>j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37" t="-993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38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03906BD-53B9-49F6-9551-5C2BF21EE33A}"/>
              </a:ext>
            </a:extLst>
          </p:cNvPr>
          <p:cNvGrpSpPr/>
          <p:nvPr/>
        </p:nvGrpSpPr>
        <p:grpSpPr>
          <a:xfrm>
            <a:off x="4667824" y="3927498"/>
            <a:ext cx="3679708" cy="3030812"/>
            <a:chOff x="4667824" y="3927498"/>
            <a:chExt cx="3679708" cy="3030812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F06F24C-0580-4639-9C45-FC37EA6646CD}"/>
                </a:ext>
              </a:extLst>
            </p:cNvPr>
            <p:cNvSpPr txBox="1"/>
            <p:nvPr/>
          </p:nvSpPr>
          <p:spPr>
            <a:xfrm>
              <a:off x="7267412" y="482151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</a:t>
              </a:r>
              <a:r>
                <a:rPr lang="en-US" altLang="zh-TW" i="1" dirty="0">
                  <a:latin typeface="+mj-lt"/>
                </a:rPr>
                <a:t>k</a:t>
              </a:r>
              <a:endParaRPr lang="zh-TW" altLang="en-US" i="1" dirty="0">
                <a:latin typeface="+mj-lt"/>
              </a:endParaRPr>
            </a:p>
          </p:txBody>
        </p:sp>
        <p:sp>
          <p:nvSpPr>
            <p:cNvPr id="87" name="局部圓 1">
              <a:extLst>
                <a:ext uri="{FF2B5EF4-FFF2-40B4-BE49-F238E27FC236}">
                  <a16:creationId xmlns:a16="http://schemas.microsoft.com/office/drawing/2014/main" id="{93DA0BD1-ED4E-4641-B875-1690F5159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7824" y="4546310"/>
              <a:ext cx="2412000" cy="2412000"/>
            </a:xfrm>
            <a:prstGeom prst="pie">
              <a:avLst>
                <a:gd name="adj1" fmla="val 16202461"/>
                <a:gd name="adj2" fmla="val 19456975"/>
              </a:avLst>
            </a:prstGeom>
            <a:solidFill>
              <a:srgbClr val="EFF5FB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+mj-lt"/>
                <a:cs typeface="Times" panose="02020603050405020304" pitchFamily="18" charset="0"/>
              </a:endParaRP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BAA97CFC-FFBD-4810-970F-D62D8D553DE5}"/>
                </a:ext>
              </a:extLst>
            </p:cNvPr>
            <p:cNvCxnSpPr>
              <a:cxnSpLocks/>
              <a:stCxn id="6" idx="4"/>
              <a:endCxn id="87" idx="3"/>
            </p:cNvCxnSpPr>
            <p:nvPr/>
          </p:nvCxnSpPr>
          <p:spPr>
            <a:xfrm>
              <a:off x="5873824" y="3927498"/>
              <a:ext cx="0" cy="6188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B4A7CE1A-FCC0-42C9-930C-3886B6AE5E8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740944" y="4584742"/>
              <a:ext cx="763320" cy="54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824B889-513D-446F-9B87-381D985D56F4}"/>
                </a:ext>
              </a:extLst>
            </p:cNvPr>
            <p:cNvSpPr/>
            <p:nvPr/>
          </p:nvSpPr>
          <p:spPr>
            <a:xfrm>
              <a:off x="7326324" y="4457073"/>
              <a:ext cx="324000" cy="323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/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9412"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5634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Use cosine-similarity to measure the difference between anchor </a:t>
                </a:r>
                <a:r>
                  <a:rPr lang="en-US" altLang="zh-TW" sz="2000" i="1" dirty="0" err="1">
                    <a:latin typeface="+mj-lt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 and sample </a:t>
                </a:r>
                <a:r>
                  <a:rPr lang="en-US" altLang="zh-TW" sz="2000" i="1" dirty="0">
                    <a:latin typeface="+mj-lt"/>
                    <a:cs typeface="Times New Roman" panose="02020603050405020304" pitchFamily="18" charset="0"/>
                  </a:rPr>
                  <a:t>j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37" t="-993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39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029B3E2-0F44-4249-A3DC-015DE3DF6F91}"/>
              </a:ext>
            </a:extLst>
          </p:cNvPr>
          <p:cNvGrpSpPr/>
          <p:nvPr/>
        </p:nvGrpSpPr>
        <p:grpSpPr>
          <a:xfrm>
            <a:off x="5868145" y="2953198"/>
            <a:ext cx="2201227" cy="2816062"/>
            <a:chOff x="5868145" y="2953198"/>
            <a:chExt cx="2201227" cy="2816062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724E1B68-7CEF-424A-A608-F128DD9334A3}"/>
                </a:ext>
              </a:extLst>
            </p:cNvPr>
            <p:cNvGrpSpPr/>
            <p:nvPr/>
          </p:nvGrpSpPr>
          <p:grpSpPr>
            <a:xfrm>
              <a:off x="5868145" y="3098408"/>
              <a:ext cx="908670" cy="2670852"/>
              <a:chOff x="5868145" y="3098408"/>
              <a:chExt cx="908670" cy="2670852"/>
            </a:xfrm>
          </p:grpSpPr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C18EEC07-F388-4596-AEF7-528E46896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8145" y="3429000"/>
                <a:ext cx="579840" cy="2340260"/>
              </a:xfrm>
              <a:prstGeom prst="line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0FE5D23F-B608-4C2E-B9E8-75B9DAD15610}"/>
                      </a:ext>
                    </a:extLst>
                  </p:cNvPr>
                  <p:cNvSpPr txBox="1"/>
                  <p:nvPr/>
                </p:nvSpPr>
                <p:spPr>
                  <a:xfrm>
                    <a:off x="6244857" y="3098408"/>
                    <a:ext cx="531958" cy="3907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42" name="文字方塊 41">
                    <a:extLst>
                      <a:ext uri="{FF2B5EF4-FFF2-40B4-BE49-F238E27FC236}">
                        <a16:creationId xmlns:a16="http://schemas.microsoft.com/office/drawing/2014/main" id="{0FE5D23F-B608-4C2E-B9E8-75B9DAD156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4857" y="3098408"/>
                    <a:ext cx="531958" cy="3907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/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blipFill>
                  <a:blip r:embed="rId7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7A97461C-0BE4-41B4-A34F-988AA3B58577}"/>
              </a:ext>
            </a:extLst>
          </p:cNvPr>
          <p:cNvGrpSpPr/>
          <p:nvPr/>
        </p:nvGrpSpPr>
        <p:grpSpPr>
          <a:xfrm>
            <a:off x="5870680" y="4316457"/>
            <a:ext cx="3512416" cy="1435853"/>
            <a:chOff x="5870680" y="4316457"/>
            <a:chExt cx="3512416" cy="1435853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F2B55578-6382-483F-B25B-D2FA42C31265}"/>
                </a:ext>
              </a:extLst>
            </p:cNvPr>
            <p:cNvGrpSpPr/>
            <p:nvPr/>
          </p:nvGrpSpPr>
          <p:grpSpPr>
            <a:xfrm>
              <a:off x="5870680" y="4316457"/>
              <a:ext cx="2810504" cy="1435853"/>
              <a:chOff x="4959169" y="3413306"/>
              <a:chExt cx="2810504" cy="1435853"/>
            </a:xfrm>
          </p:grpSpPr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D88A9D44-7BD7-41DF-8145-7CD9B6A299ED}"/>
                  </a:ext>
                </a:extLst>
              </p:cNvPr>
              <p:cNvGrpSpPr/>
              <p:nvPr/>
            </p:nvGrpSpPr>
            <p:grpSpPr>
              <a:xfrm>
                <a:off x="4959169" y="4140693"/>
                <a:ext cx="2611479" cy="708466"/>
                <a:chOff x="4959169" y="4140693"/>
                <a:chExt cx="2611479" cy="708466"/>
              </a:xfrm>
            </p:grpSpPr>
            <p:cxnSp>
              <p:nvCxnSpPr>
                <p:cNvPr id="109" name="直線接點 108">
                  <a:extLst>
                    <a:ext uri="{FF2B5EF4-FFF2-40B4-BE49-F238E27FC236}">
                      <a16:creationId xmlns:a16="http://schemas.microsoft.com/office/drawing/2014/main" id="{0E066433-CFDD-4A79-A904-2D742C3A8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69" y="4360332"/>
                  <a:ext cx="2131850" cy="488827"/>
                </a:xfrm>
                <a:prstGeom prst="line">
                  <a:avLst/>
                </a:prstGeom>
                <a:ln w="38100">
                  <a:solidFill>
                    <a:srgbClr val="FF3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D70D1748-B13E-4813-BB2F-8E04705C6377}"/>
                  </a:ext>
                </a:extLst>
              </p:cNvPr>
              <p:cNvSpPr/>
              <p:nvPr/>
            </p:nvSpPr>
            <p:spPr>
              <a:xfrm>
                <a:off x="6417103" y="3536972"/>
                <a:ext cx="324000" cy="323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CDBC5C1-0416-432C-8612-FD27E777ECB6}"/>
                  </a:ext>
                </a:extLst>
              </p:cNvPr>
              <p:cNvSpPr txBox="1"/>
              <p:nvPr/>
            </p:nvSpPr>
            <p:spPr>
              <a:xfrm>
                <a:off x="6689553" y="3413306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</a:t>
                </a:r>
                <a:r>
                  <a:rPr lang="en-US" altLang="zh-TW" i="1" dirty="0">
                    <a:latin typeface="+mj-lt"/>
                  </a:rPr>
                  <a:t>k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/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橢圓 50">
            <a:extLst>
              <a:ext uri="{FF2B5EF4-FFF2-40B4-BE49-F238E27FC236}">
                <a16:creationId xmlns:a16="http://schemas.microsoft.com/office/drawing/2014/main" id="{DA2F3C64-2CE5-3549-8A1A-8D5404BC20CF}"/>
              </a:ext>
            </a:extLst>
          </p:cNvPr>
          <p:cNvSpPr/>
          <p:nvPr/>
        </p:nvSpPr>
        <p:spPr>
          <a:xfrm>
            <a:off x="6586296" y="383021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D22A97D-09F9-7E40-9FA7-54664AABDF81}"/>
              </a:ext>
            </a:extLst>
          </p:cNvPr>
          <p:cNvSpPr txBox="1"/>
          <p:nvPr/>
        </p:nvSpPr>
        <p:spPr>
          <a:xfrm>
            <a:off x="6891559" y="349875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562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(3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1315739" y="2653712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3025739" y="436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1553386" y="287056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3658521" y="468826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1756738" y="567887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4325257" y="386102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3388427" y="349948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2899874" y="472052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1945739" y="427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1894387" y="3232360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1315739" y="6464264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2084138" y="6309320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1372435" y="2785548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1602892" y="5209273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4124756" y="3547545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962327-E08C-4CEA-ACDF-DD730FEE0B0E}"/>
              </a:ext>
            </a:extLst>
          </p:cNvPr>
          <p:cNvSpPr txBox="1"/>
          <p:nvPr/>
        </p:nvSpPr>
        <p:spPr>
          <a:xfrm>
            <a:off x="2671197" y="4048182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Anchor </a:t>
            </a:r>
            <a:r>
              <a:rPr kumimoji="1" lang="en-US" altLang="zh-TW" sz="1400" i="1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kumimoji="1" lang="zh-TW" altLang="en-US" sz="1400" i="1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D5940-9CF4-4B2F-8993-9F289BDFB3C4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/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latin typeface="+mj-lt"/>
                  </a:rPr>
                  <a:t>Measured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averaging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all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intra-class similarity pair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)</a:t>
                </a:r>
                <a:endParaRPr lang="zh-TW" altLang="en-US" sz="1600" b="1" i="1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blipFill>
                <a:blip r:embed="rId3"/>
                <a:stretch>
                  <a:fillRect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37ED1-BEB4-4B82-A4DC-D1227371343F}"/>
              </a:ext>
            </a:extLst>
          </p:cNvPr>
          <p:cNvSpPr txBox="1"/>
          <p:nvPr/>
        </p:nvSpPr>
        <p:spPr>
          <a:xfrm>
            <a:off x="1832475" y="4355431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i="1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en-US" altLang="zh-TW" sz="1400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7" grpId="0" animBg="1"/>
      <p:bldP spid="88" grpId="0" animBg="1"/>
      <p:bldP spid="89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Orthogonal-like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80577"/>
            <a:ext cx="3803588" cy="9894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3" y="5250194"/>
            <a:ext cx="2931914" cy="10668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48209-B2E4-4A96-B2AA-DEF30C81E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4455332" cy="8560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(4 / 4)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57872" y="1484784"/>
                <a:ext cx="3000886" cy="2927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72" y="1484784"/>
                <a:ext cx="3000886" cy="2927404"/>
              </a:xfrm>
              <a:prstGeom prst="rect">
                <a:avLst/>
              </a:prstGeom>
              <a:blipFill>
                <a:blip r:embed="rId6"/>
                <a:stretch>
                  <a:fillRect l="-1829" r="-2439" b="-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532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(1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(2 / 3)</a:t>
            </a:r>
            <a:endParaRPr lang="zh-TW" altLang="en-US" sz="3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048321" y="450296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332471" y="4668871"/>
            <a:ext cx="358559" cy="58074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115616" y="335699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546195" y="379862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2687463" y="399513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(3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336216" y="5001648"/>
            <a:ext cx="534009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73017" y="4637571"/>
            <a:ext cx="315079" cy="87706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Mean Passer for Knowledge Transfer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68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94316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986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7389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8008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6438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401765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22868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30316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45368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7946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5519FB1-207E-4869-A9F6-F2653CEC07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861048"/>
            <a:ext cx="1378702" cy="286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Mental Disorder Detection –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183203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5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 animBg="1"/>
      <p:bldP spid="113" grpId="0" animBg="1"/>
      <p:bldP spid="22" grpId="0" animBg="1"/>
      <p:bldP spid="2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標題 1">
            <a:extLst>
              <a:ext uri="{FF2B5EF4-FFF2-40B4-BE49-F238E27FC236}">
                <a16:creationId xmlns:a16="http://schemas.microsoft.com/office/drawing/2014/main" id="{7F13C117-DA6E-4D1B-B3F7-2423DEE37743}"/>
              </a:ext>
            </a:extLst>
          </p:cNvPr>
          <p:cNvSpPr txBox="1">
            <a:spLocks/>
          </p:cNvSpPr>
          <p:nvPr/>
        </p:nvSpPr>
        <p:spPr bwMode="auto"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(1 / 3)</a:t>
            </a:r>
            <a:endParaRPr lang="zh-TW" altLang="en-US" sz="40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687246" y="4052507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1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91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the mental disorder of schizophrenia can be described as </a:t>
            </a:r>
            <a:r>
              <a:rPr lang="en-US" altLang="zh-TW" sz="2400" i="1" dirty="0">
                <a:latin typeface="Times" pitchFamily="2" charset="0"/>
              </a:rPr>
              <a:t>Bipolar</a:t>
            </a:r>
            <a:r>
              <a:rPr lang="en-US" altLang="zh-TW" sz="2400" dirty="0">
                <a:latin typeface="Times" pitchFamily="2" charset="0"/>
              </a:rPr>
              <a:t> disorder and </a:t>
            </a:r>
            <a:r>
              <a:rPr lang="en-US" altLang="zh-TW" sz="2400" i="1" dirty="0">
                <a:latin typeface="Times" pitchFamily="2" charset="0"/>
              </a:rPr>
              <a:t>Depression</a:t>
            </a:r>
            <a:r>
              <a:rPr lang="en-US" altLang="zh-TW" sz="2400" dirty="0">
                <a:latin typeface="Times" pitchFamily="2" charset="0"/>
              </a:rPr>
              <a:t> disorder.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Bipolar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 is an </a:t>
            </a:r>
            <a:r>
              <a:rPr lang="en-US" altLang="zh-TW" sz="2000" dirty="0">
                <a:latin typeface="Times" pitchFamily="2" charset="0"/>
              </a:rPr>
              <a:t>unstable emotional condition</a:t>
            </a:r>
            <a:r>
              <a:rPr lang="zh-TW" altLang="zh-TW" sz="2000" dirty="0">
                <a:latin typeface="Times" pitchFamily="2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characterized by abnormal cycles, persistent high mood and low mood.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</a:t>
            </a:r>
            <a:r>
              <a:rPr lang="en-US" altLang="zh-TW" sz="2000" dirty="0">
                <a:latin typeface="Times" pitchFamily="2" charset="0"/>
              </a:rPr>
              <a:t> 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179512" y="6093296"/>
            <a:ext cx="6768752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Bipolar</a:t>
            </a:r>
            <a:r>
              <a:rPr lang="en-US" altLang="zh-TW" sz="2400" dirty="0"/>
              <a:t> disorder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56513" y="4936102"/>
            <a:ext cx="8681186" cy="1521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[6] ICD-10. Geneva: World Health Organization, 2004.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[20] P. Ekman, "An argument for basic emotions," </a:t>
            </a:r>
            <a:r>
              <a:rPr lang="en-US" altLang="zh-TW" sz="900" i="1" dirty="0">
                <a:latin typeface="+mj-lt"/>
              </a:rPr>
              <a:t>Cognition &amp; Emotion</a:t>
            </a:r>
            <a:r>
              <a:rPr lang="en-US" altLang="zh-TW" sz="900" dirty="0">
                <a:latin typeface="+mj-lt"/>
              </a:rPr>
              <a:t>, vol. 6, pp. 169-200, 1992.</a:t>
            </a:r>
            <a:endParaRPr lang="zh-TW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[21] E. K. Gray and D. Watson, "Assessing positive and negative affect via self-report,”</a:t>
            </a:r>
            <a:r>
              <a:rPr lang="en-US" altLang="zh-TW" sz="900" i="1" dirty="0">
                <a:latin typeface="+mj-lt"/>
              </a:rPr>
              <a:t> Handbook of emotion elicitation and assessment</a:t>
            </a:r>
            <a:r>
              <a:rPr lang="en-US" altLang="zh-TW" sz="900" dirty="0">
                <a:latin typeface="+mj-lt"/>
              </a:rPr>
              <a:t>, 2007.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[22] E. </a:t>
            </a:r>
            <a:r>
              <a:rPr lang="en-US" altLang="zh-TW" sz="900" dirty="0" err="1">
                <a:latin typeface="+mj-lt"/>
              </a:rPr>
              <a:t>Svetieva</a:t>
            </a:r>
            <a:r>
              <a:rPr lang="en-US" altLang="zh-TW" sz="900" dirty="0">
                <a:latin typeface="+mj-lt"/>
              </a:rPr>
              <a:t> and M. G. Frank, "Empathy, emotion dysregulation, and enhanced </a:t>
            </a:r>
            <a:r>
              <a:rPr lang="en-US" altLang="zh-TW" sz="900" dirty="0" err="1">
                <a:latin typeface="+mj-lt"/>
              </a:rPr>
              <a:t>microexpression</a:t>
            </a:r>
            <a:r>
              <a:rPr lang="en-US" altLang="zh-TW" sz="900" dirty="0">
                <a:latin typeface="+mj-lt"/>
              </a:rPr>
              <a:t> recognition ability,"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40, pp. 309-320, 2016.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[23] C. Hurley, A. E. Anker, M. G. Frank, D. Matsumoto, and H. C. Hwang, "Background factors predicting accuracy and improvement in micro expression recognition,"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38, pp. 700-714, 2014.</a:t>
            </a:r>
            <a:endParaRPr lang="zh-TW" altLang="zh-TW" sz="9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96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4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24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347864" y="17300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405206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4155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3923928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5889455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689655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257607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0FA59AED-D621-5741-A38A-C75AA23F1001}"/>
              </a:ext>
            </a:extLst>
          </p:cNvPr>
          <p:cNvSpPr/>
          <p:nvPr/>
        </p:nvSpPr>
        <p:spPr>
          <a:xfrm rot="16200000">
            <a:off x="2603047" y="523282"/>
            <a:ext cx="369332" cy="47843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41">
            <a:extLst>
              <a:ext uri="{FF2B5EF4-FFF2-40B4-BE49-F238E27FC236}">
                <a16:creationId xmlns:a16="http://schemas.microsoft.com/office/drawing/2014/main" id="{5EBE69A6-B0D9-C64F-9763-D3D250206670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>
          <a:xfrm>
            <a:off x="2787712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54" idx="2"/>
            <a:endCxn id="47" idx="0"/>
          </p:cNvCxnSpPr>
          <p:nvPr/>
        </p:nvCxnSpPr>
        <p:spPr>
          <a:xfrm>
            <a:off x="2787712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7343D13F-23E9-C545-A75B-F73673C0F6B2}"/>
              </a:ext>
            </a:extLst>
          </p:cNvPr>
          <p:cNvSpPr/>
          <p:nvPr/>
        </p:nvSpPr>
        <p:spPr>
          <a:xfrm rot="16200000">
            <a:off x="7212375" y="1374401"/>
            <a:ext cx="369332" cy="308211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124032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067001" y="5589240"/>
            <a:ext cx="720712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1383556" y="3859714"/>
            <a:ext cx="2808312" cy="1001912"/>
            <a:chOff x="1331640" y="2887802"/>
            <a:chExt cx="2808312" cy="1001912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C830853-0A39-F049-8651-2E3622B58997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57" name="矩形: 圓角 175">
                <a:extLst>
                  <a:ext uri="{FF2B5EF4-FFF2-40B4-BE49-F238E27FC236}">
                    <a16:creationId xmlns:a16="http://schemas.microsoft.com/office/drawing/2014/main" id="{BF2CE0E6-8E54-F349-AA30-CA7EBD3B4B7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58" name="矩形: 圓角 3">
                <a:extLst>
                  <a:ext uri="{FF2B5EF4-FFF2-40B4-BE49-F238E27FC236}">
                    <a16:creationId xmlns:a16="http://schemas.microsoft.com/office/drawing/2014/main" id="{B53A6467-388E-6E48-8166-16272D13536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/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41">
            <a:extLst>
              <a:ext uri="{FF2B5EF4-FFF2-40B4-BE49-F238E27FC236}">
                <a16:creationId xmlns:a16="http://schemas.microsoft.com/office/drawing/2014/main" id="{555BA2EC-5201-C544-A269-D46334D13B3C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7359589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89">
            <a:extLst>
              <a:ext uri="{FF2B5EF4-FFF2-40B4-BE49-F238E27FC236}">
                <a16:creationId xmlns:a16="http://schemas.microsoft.com/office/drawing/2014/main" id="{570E7AF7-1AB2-2B4D-B89D-A09AE2139C29}"/>
              </a:ext>
            </a:extLst>
          </p:cNvPr>
          <p:cNvCxnSpPr>
            <a:cxnSpLocks/>
            <a:stCxn id="75" idx="2"/>
            <a:endCxn id="73" idx="0"/>
          </p:cNvCxnSpPr>
          <p:nvPr/>
        </p:nvCxnSpPr>
        <p:spPr>
          <a:xfrm>
            <a:off x="7359589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">
            <a:extLst>
              <a:ext uri="{FF2B5EF4-FFF2-40B4-BE49-F238E27FC236}">
                <a16:creationId xmlns:a16="http://schemas.microsoft.com/office/drawing/2014/main" id="{36206B0A-8A36-2B4D-903C-C84422C1E38E}"/>
              </a:ext>
            </a:extLst>
          </p:cNvPr>
          <p:cNvSpPr/>
          <p:nvPr/>
        </p:nvSpPr>
        <p:spPr>
          <a:xfrm>
            <a:off x="6695909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088A530-D861-234A-A537-FE9D4B29FBAF}"/>
              </a:ext>
            </a:extLst>
          </p:cNvPr>
          <p:cNvGrpSpPr/>
          <p:nvPr/>
        </p:nvGrpSpPr>
        <p:grpSpPr>
          <a:xfrm>
            <a:off x="5955433" y="3859714"/>
            <a:ext cx="2808312" cy="1001912"/>
            <a:chOff x="1331640" y="2887802"/>
            <a:chExt cx="2808312" cy="1001912"/>
          </a:xfrm>
        </p:grpSpPr>
        <p:sp>
          <p:nvSpPr>
            <p:cNvPr id="75" name="矩形: 圓角 172">
              <a:extLst>
                <a:ext uri="{FF2B5EF4-FFF2-40B4-BE49-F238E27FC236}">
                  <a16:creationId xmlns:a16="http://schemas.microsoft.com/office/drawing/2014/main" id="{AC32C84F-2CC1-7448-9552-64ACF3E833D4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D759A19-7D7B-7F46-8A2C-039772D2BB02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78" name="矩形: 圓角 175">
                <a:extLst>
                  <a:ext uri="{FF2B5EF4-FFF2-40B4-BE49-F238E27FC236}">
                    <a16:creationId xmlns:a16="http://schemas.microsoft.com/office/drawing/2014/main" id="{F2DD2F3F-AF7C-8E4A-9323-8EB52C63771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79" name="矩形: 圓角 3">
                <a:extLst>
                  <a:ext uri="{FF2B5EF4-FFF2-40B4-BE49-F238E27FC236}">
                    <a16:creationId xmlns:a16="http://schemas.microsoft.com/office/drawing/2014/main" id="{177BF632-5B6D-9549-9090-DE33A9AC75B2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C8238B-376D-334C-B033-C43F9F96B52C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7359590" y="5589240"/>
            <a:ext cx="956826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36F211D-A3C2-4DFB-8333-3091804EDFA4}"/>
              </a:ext>
            </a:extLst>
          </p:cNvPr>
          <p:cNvSpPr txBox="1"/>
          <p:nvPr/>
        </p:nvSpPr>
        <p:spPr>
          <a:xfrm>
            <a:off x="5401774" y="25479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01E80620-403B-4879-9470-B48D9E3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(3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71651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71651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9701" t="-1613" r="-80597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1613" r="-7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57778" t="-1613" r="-6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7778" t="-1613" r="-5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561940" t="-1613" r="-40373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57037" t="-1613" r="-30074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757037" t="-1613" r="-20074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863433" t="-1613" r="-102239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56296" t="-1613" r="-1481" b="-1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9701" t="-103279" r="-80597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7778" t="-103279" r="-7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57778" t="-103279" r="-6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57778" t="-103279" r="-5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561940" t="-103279" r="-40373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57037" t="-103279" r="-3007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757037" t="-103279" r="-2007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863433" t="-103279" r="-10223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56296" t="-103279" r="-1481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3427DE17-4373-457B-89B2-C9826D7546B3}"/>
              </a:ext>
            </a:extLst>
          </p:cNvPr>
          <p:cNvSpPr/>
          <p:nvPr/>
        </p:nvSpPr>
        <p:spPr>
          <a:xfrm>
            <a:off x="8020442" y="1866708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819194E-C664-4F01-926F-5319F5990919}"/>
              </a:ext>
            </a:extLst>
          </p:cNvPr>
          <p:cNvSpPr/>
          <p:nvPr/>
        </p:nvSpPr>
        <p:spPr>
          <a:xfrm>
            <a:off x="6156176" y="18637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229420-F81D-420A-99A7-5CF6E0894017}"/>
              </a:ext>
            </a:extLst>
          </p:cNvPr>
          <p:cNvSpPr/>
          <p:nvPr/>
        </p:nvSpPr>
        <p:spPr>
          <a:xfrm>
            <a:off x="4321068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27EF79A-92C0-4834-9B43-2CCEF189CF4A}"/>
              </a:ext>
            </a:extLst>
          </p:cNvPr>
          <p:cNvSpPr/>
          <p:nvPr/>
        </p:nvSpPr>
        <p:spPr>
          <a:xfrm>
            <a:off x="2167805" y="2016894"/>
            <a:ext cx="379160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875E78-F9E9-4493-8991-859D96F7B609}"/>
              </a:ext>
            </a:extLst>
          </p:cNvPr>
          <p:cNvSpPr/>
          <p:nvPr/>
        </p:nvSpPr>
        <p:spPr>
          <a:xfrm>
            <a:off x="700100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687246" y="4762826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CCA868FD-706D-49A1-9744-252DEBF5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Analysis Abnormal Mental Pattern (1 / 4)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669737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54784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/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57711"/>
            <a:ext cx="4105124" cy="2160000"/>
          </a:xfrm>
          <a:prstGeom prst="rect">
            <a:avLst/>
          </a:prstGeom>
        </p:spPr>
      </p:pic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005961" cy="1734291"/>
            <a:chOff x="8043027" y="2204864"/>
            <a:chExt cx="4005961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/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005961" cy="1734291"/>
            <a:chOff x="8043027" y="2204864"/>
            <a:chExt cx="4005961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2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Bipolar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395288" y="5939453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700" dirty="0">
                <a:latin typeface="+mj-lt"/>
              </a:rPr>
              <a:t>[1] M. Owen, A. </a:t>
            </a:r>
            <a:r>
              <a:rPr lang="en-US" altLang="zh-TW" sz="700" dirty="0" err="1">
                <a:latin typeface="+mj-lt"/>
              </a:rPr>
              <a:t>Sawa</a:t>
            </a:r>
            <a:r>
              <a:rPr lang="en-US" altLang="zh-TW" sz="700" dirty="0">
                <a:latin typeface="+mj-lt"/>
              </a:rPr>
              <a:t> and P. Mortensen, “Schizophrenia,” </a:t>
            </a:r>
            <a:r>
              <a:rPr lang="en-US" altLang="zh-TW" sz="700" i="1" dirty="0">
                <a:latin typeface="+mj-lt"/>
              </a:rPr>
              <a:t>The Lancet</a:t>
            </a:r>
            <a:r>
              <a:rPr lang="en-US" altLang="zh-TW" sz="700" dirty="0">
                <a:latin typeface="+mj-lt"/>
              </a:rPr>
              <a:t>, vol. 388, no. 10039, pp. 86-97, 2016.</a:t>
            </a:r>
          </a:p>
          <a:p>
            <a:pPr algn="just"/>
            <a:r>
              <a:rPr lang="en-US" altLang="zh-TW" sz="700" dirty="0">
                <a:latin typeface="+mj-lt"/>
              </a:rPr>
              <a:t>[3] M. </a:t>
            </a:r>
            <a:r>
              <a:rPr lang="en-US" altLang="zh-TW" sz="700" dirty="0" err="1">
                <a:latin typeface="+mj-lt"/>
              </a:rPr>
              <a:t>Adida</a:t>
            </a:r>
            <a:r>
              <a:rPr lang="en-US" altLang="zh-TW" sz="700" dirty="0">
                <a:latin typeface="+mj-lt"/>
              </a:rPr>
              <a:t>, J. </a:t>
            </a:r>
            <a:r>
              <a:rPr lang="en-US" altLang="zh-TW" sz="700" dirty="0" err="1">
                <a:latin typeface="+mj-lt"/>
              </a:rPr>
              <a:t>Azorin</a:t>
            </a:r>
            <a:r>
              <a:rPr lang="en-US" altLang="zh-TW" sz="700" dirty="0">
                <a:latin typeface="+mj-lt"/>
              </a:rPr>
              <a:t>, R. </a:t>
            </a:r>
            <a:r>
              <a:rPr lang="en-US" altLang="zh-TW" sz="700" dirty="0" err="1">
                <a:latin typeface="+mj-lt"/>
              </a:rPr>
              <a:t>Belzeaux</a:t>
            </a:r>
            <a:r>
              <a:rPr lang="en-US" altLang="zh-TW" sz="700" dirty="0">
                <a:latin typeface="+mj-lt"/>
              </a:rPr>
              <a:t> and E. </a:t>
            </a:r>
            <a:r>
              <a:rPr lang="en-US" altLang="zh-TW" sz="700" dirty="0" err="1">
                <a:latin typeface="+mj-lt"/>
              </a:rPr>
              <a:t>Fakra</a:t>
            </a:r>
            <a:r>
              <a:rPr lang="en-US" altLang="zh-TW" sz="700" dirty="0">
                <a:latin typeface="+mj-lt"/>
              </a:rPr>
              <a:t>, “Negative Symptoms: clinical and psychometric aspects,”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41, no. 6, pp. 6S15-6S17, 2015. </a:t>
            </a:r>
          </a:p>
          <a:p>
            <a:pPr algn="just"/>
            <a:r>
              <a:rPr lang="en-US" altLang="zh-TW" sz="700" dirty="0">
                <a:latin typeface="+mj-lt"/>
              </a:rPr>
              <a:t>[4] C. Mach and S. </a:t>
            </a:r>
            <a:r>
              <a:rPr lang="en-US" altLang="zh-TW" sz="700" dirty="0" err="1">
                <a:latin typeface="+mj-lt"/>
              </a:rPr>
              <a:t>Dollfus</a:t>
            </a:r>
            <a:r>
              <a:rPr lang="en-US" altLang="zh-TW" sz="7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42, no. 2, pp. 165-171, 2016.</a:t>
            </a:r>
          </a:p>
          <a:p>
            <a:pPr algn="just"/>
            <a:r>
              <a:rPr lang="en-US" altLang="zh-TW" sz="7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7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700" dirty="0">
                <a:latin typeface="+mj-lt"/>
              </a:rPr>
              <a:t>[7] A. </a:t>
            </a:r>
            <a:r>
              <a:rPr lang="en-US" altLang="zh-TW" sz="700" dirty="0" err="1">
                <a:latin typeface="+mj-lt"/>
              </a:rPr>
              <a:t>Kring</a:t>
            </a:r>
            <a:r>
              <a:rPr lang="en-US" altLang="zh-TW" sz="700" dirty="0">
                <a:latin typeface="+mj-lt"/>
              </a:rPr>
              <a:t> and T. </a:t>
            </a:r>
            <a:r>
              <a:rPr lang="en-US" altLang="zh-TW" sz="700" dirty="0" err="1">
                <a:latin typeface="+mj-lt"/>
              </a:rPr>
              <a:t>Campellone</a:t>
            </a:r>
            <a:r>
              <a:rPr lang="en-US" altLang="zh-TW" sz="700" dirty="0">
                <a:latin typeface="+mj-lt"/>
              </a:rPr>
              <a:t>, “Emotion Perception in Schizophrenia: Context Matters,” in </a:t>
            </a:r>
            <a:r>
              <a:rPr lang="en-US" altLang="zh-TW" sz="700" i="1" dirty="0">
                <a:latin typeface="+mj-lt"/>
              </a:rPr>
              <a:t>Emotion Review</a:t>
            </a:r>
            <a:r>
              <a:rPr lang="en-US" altLang="zh-TW" sz="700" dirty="0">
                <a:latin typeface="+mj-lt"/>
              </a:rPr>
              <a:t>, vol. 4, no. 2, pp. 182-186, 2012. </a:t>
            </a:r>
          </a:p>
          <a:p>
            <a:r>
              <a:rPr lang="en-US" altLang="zh-TW" sz="700" dirty="0">
                <a:latin typeface="+mj-lt"/>
              </a:rPr>
              <a:t>[8] Lisa Feldman Barrett, </a:t>
            </a:r>
            <a:r>
              <a:rPr lang="en-US" altLang="zh-TW" sz="700" dirty="0" err="1">
                <a:latin typeface="+mj-lt"/>
              </a:rPr>
              <a:t>Batja</a:t>
            </a:r>
            <a:r>
              <a:rPr lang="en-US" altLang="zh-TW" sz="700" dirty="0">
                <a:latin typeface="+mj-lt"/>
              </a:rPr>
              <a:t> Mesquita, and Maria Gendron, “Context in emotion perception,” in </a:t>
            </a:r>
            <a:r>
              <a:rPr lang="en-US" altLang="zh-TW" sz="700" i="1" dirty="0" err="1">
                <a:latin typeface="+mj-lt"/>
              </a:rPr>
              <a:t>Curr</a:t>
            </a:r>
            <a:r>
              <a:rPr lang="en-US" altLang="zh-TW" sz="700" i="1" dirty="0">
                <a:latin typeface="+mj-lt"/>
              </a:rPr>
              <a:t>. Dir. in Psych. Science</a:t>
            </a:r>
            <a:r>
              <a:rPr lang="en-US" altLang="zh-TW" sz="700" dirty="0">
                <a:latin typeface="+mj-lt"/>
              </a:rPr>
              <a:t>, 2011.</a:t>
            </a:r>
          </a:p>
          <a:p>
            <a:r>
              <a:rPr lang="en-US" altLang="zh-TW" sz="700" dirty="0">
                <a:latin typeface="+mj-lt"/>
              </a:rPr>
              <a:t>[9] Elissa M Aminoff, </a:t>
            </a:r>
            <a:r>
              <a:rPr lang="en-US" altLang="zh-TW" sz="700" dirty="0" err="1">
                <a:latin typeface="+mj-lt"/>
              </a:rPr>
              <a:t>Kestutis</a:t>
            </a:r>
            <a:r>
              <a:rPr lang="en-US" altLang="zh-TW" sz="700" dirty="0">
                <a:latin typeface="+mj-lt"/>
              </a:rPr>
              <a:t> </a:t>
            </a:r>
            <a:r>
              <a:rPr lang="en-US" altLang="zh-TW" sz="700" dirty="0" err="1">
                <a:latin typeface="+mj-lt"/>
              </a:rPr>
              <a:t>Kveraga</a:t>
            </a:r>
            <a:r>
              <a:rPr lang="en-US" altLang="zh-TW" sz="700" dirty="0">
                <a:latin typeface="+mj-lt"/>
              </a:rPr>
              <a:t>, and Moshe Bar. “The role of the </a:t>
            </a:r>
            <a:r>
              <a:rPr lang="en-US" altLang="zh-TW" sz="700" dirty="0" err="1">
                <a:latin typeface="+mj-lt"/>
              </a:rPr>
              <a:t>parahippocampal</a:t>
            </a:r>
            <a:r>
              <a:rPr lang="en-US" altLang="zh-TW" sz="700" dirty="0">
                <a:latin typeface="+mj-lt"/>
              </a:rPr>
              <a:t> cortex in cognition,” in </a:t>
            </a:r>
            <a:r>
              <a:rPr lang="en-US" altLang="zh-TW" sz="700" i="1" dirty="0">
                <a:latin typeface="+mj-lt"/>
              </a:rPr>
              <a:t>Trends in cognitive sciences</a:t>
            </a:r>
            <a:r>
              <a:rPr lang="en-US" altLang="zh-TW" sz="700" dirty="0">
                <a:latin typeface="+mj-lt"/>
              </a:rPr>
              <a:t>, 2013.</a:t>
            </a:r>
            <a:endParaRPr lang="zh-TW" altLang="en-US" sz="7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0879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  <p:pic>
        <p:nvPicPr>
          <p:cNvPr id="222" name="Google Shape;163;p25">
            <a:extLst>
              <a:ext uri="{FF2B5EF4-FFF2-40B4-BE49-F238E27FC236}">
                <a16:creationId xmlns:a16="http://schemas.microsoft.com/office/drawing/2014/main" id="{55754D90-6ADD-4309-AC60-37AC9A1E95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2051720" y="4148861"/>
            <a:ext cx="1620735" cy="11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63;p25">
            <a:extLst>
              <a:ext uri="{FF2B5EF4-FFF2-40B4-BE49-F238E27FC236}">
                <a16:creationId xmlns:a16="http://schemas.microsoft.com/office/drawing/2014/main" id="{78C6F19A-744B-46E5-874C-568EBCD9989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2411760" y="5494445"/>
            <a:ext cx="1166881" cy="1227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31CA962E-0B5C-49FD-AA8F-52739AE7DBD1}"/>
              </a:ext>
            </a:extLst>
          </p:cNvPr>
          <p:cNvCxnSpPr>
            <a:cxnSpLocks/>
            <a:stCxn id="222" idx="3"/>
          </p:cNvCxnSpPr>
          <p:nvPr/>
        </p:nvCxnSpPr>
        <p:spPr>
          <a:xfrm>
            <a:off x="3672455" y="4737221"/>
            <a:ext cx="1331593" cy="655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單箭頭接點 234">
            <a:extLst>
              <a:ext uri="{FF2B5EF4-FFF2-40B4-BE49-F238E27FC236}">
                <a16:creationId xmlns:a16="http://schemas.microsoft.com/office/drawing/2014/main" id="{5E7DA07C-E11E-4E46-B66E-EBD7A6D52710}"/>
              </a:ext>
            </a:extLst>
          </p:cNvPr>
          <p:cNvCxnSpPr>
            <a:cxnSpLocks/>
            <a:stCxn id="225" idx="3"/>
          </p:cNvCxnSpPr>
          <p:nvPr/>
        </p:nvCxnSpPr>
        <p:spPr>
          <a:xfrm flipV="1">
            <a:off x="3578641" y="5392932"/>
            <a:ext cx="1425407" cy="715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: 圓角 11">
            <a:extLst>
              <a:ext uri="{FF2B5EF4-FFF2-40B4-BE49-F238E27FC236}">
                <a16:creationId xmlns:a16="http://schemas.microsoft.com/office/drawing/2014/main" id="{600224EF-BC71-4BB5-9C5E-1C1FCE85E938}"/>
              </a:ext>
            </a:extLst>
          </p:cNvPr>
          <p:cNvSpPr/>
          <p:nvPr/>
        </p:nvSpPr>
        <p:spPr>
          <a:xfrm>
            <a:off x="5004048" y="512293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22B545DE-E7B9-4A24-876E-DEAD00027303}"/>
              </a:ext>
            </a:extLst>
          </p:cNvPr>
          <p:cNvSpPr/>
          <p:nvPr/>
        </p:nvSpPr>
        <p:spPr>
          <a:xfrm>
            <a:off x="4932040" y="1041179"/>
            <a:ext cx="4320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+mj-lt"/>
              </a:rPr>
              <a:t>CMGCN: Cross-Modality Graph Convolutional Network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17073" r="-295455" b="-339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7143" r="-295455" b="-2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19512" r="-295455" b="-1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04762" r="-29545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E566A3-78B8-43C9-80E9-C7F57D142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/>
          <a:stretch/>
        </p:blipFill>
        <p:spPr>
          <a:xfrm>
            <a:off x="1376673" y="3933056"/>
            <a:ext cx="6390654" cy="2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Mean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Mean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Mean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Mean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67792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251520" y="5190381"/>
            <a:ext cx="8229600" cy="15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5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50" dirty="0">
                <a:latin typeface="Times" pitchFamily="2" charset="0"/>
              </a:rPr>
              <a:t>"Context-Aware Emotion Recognition Networks," </a:t>
            </a:r>
            <a:r>
              <a:rPr lang="en-US" altLang="zh-TW" sz="105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50" dirty="0">
                <a:latin typeface="Times" pitchFamily="2" charset="0"/>
              </a:rPr>
              <a:t>, Seoul, Korea (South), 2019, pp. 10142-10151.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5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5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43" y="3501008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5" y="3501008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6" y="3501008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7" y="3501008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8" y="3501008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382625" y="449640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56801" y="4128758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16725" y="4128758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58066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299407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40748" y="4128758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37043" y="3822592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130483" y="4871171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168572" y="4103210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11092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12970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1 (Bipolar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52198" y="4464348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07622"/>
              </p:ext>
            </p:extLst>
          </p:nvPr>
        </p:nvGraphicFramePr>
        <p:xfrm>
          <a:off x="2012643" y="4494899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10030"/>
              </p:ext>
            </p:extLst>
          </p:nvPr>
        </p:nvGraphicFramePr>
        <p:xfrm>
          <a:off x="2012643" y="4869663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recorded with 30 minutes</a:t>
            </a:r>
          </a:p>
          <a:p>
            <a:pPr lvl="1" algn="just"/>
            <a:r>
              <a:rPr lang="en-US" altLang="zh-TW" sz="2000" dirty="0"/>
              <a:t>Each case is annotated by the psychologist and is related to temporal annotations that are relevant to </a:t>
            </a:r>
            <a:r>
              <a:rPr lang="en-US" altLang="zh-TW" sz="2000" i="1" dirty="0"/>
              <a:t>Bipolar</a:t>
            </a:r>
            <a:r>
              <a:rPr lang="en-US" altLang="zh-TW" sz="2000" dirty="0"/>
              <a:t> disorder and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 disorder. </a:t>
            </a: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CF6F90-7F61-469C-910A-8455F27979F6}"/>
              </a:ext>
            </a:extLst>
          </p:cNvPr>
          <p:cNvSpPr/>
          <p:nvPr/>
        </p:nvSpPr>
        <p:spPr>
          <a:xfrm>
            <a:off x="2324391" y="3732692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FA2039-D671-4E8E-ADEC-13A966D8E029}"/>
              </a:ext>
            </a:extLst>
          </p:cNvPr>
          <p:cNvSpPr/>
          <p:nvPr/>
        </p:nvSpPr>
        <p:spPr>
          <a:xfrm>
            <a:off x="3519073" y="375387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F1F111-B5D8-4B1D-8771-427841D42C24}"/>
              </a:ext>
            </a:extLst>
          </p:cNvPr>
          <p:cNvSpPr/>
          <p:nvPr/>
        </p:nvSpPr>
        <p:spPr>
          <a:xfrm>
            <a:off x="4877645" y="368610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A3083B-0EBF-46D0-8618-3440F876E502}"/>
              </a:ext>
            </a:extLst>
          </p:cNvPr>
          <p:cNvSpPr/>
          <p:nvPr/>
        </p:nvSpPr>
        <p:spPr>
          <a:xfrm>
            <a:off x="6012160" y="3844045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4D9182-E785-45B9-B985-56954DE028B9}"/>
              </a:ext>
            </a:extLst>
          </p:cNvPr>
          <p:cNvSpPr/>
          <p:nvPr/>
        </p:nvSpPr>
        <p:spPr>
          <a:xfrm>
            <a:off x="7254144" y="379003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8750" r="-1502" b="-12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0E6AFA-976D-425D-B29D-CA19797539DE}"/>
              </a:ext>
            </a:extLst>
          </p:cNvPr>
          <p:cNvSpPr txBox="1"/>
          <p:nvPr/>
        </p:nvSpPr>
        <p:spPr>
          <a:xfrm>
            <a:off x="4310134" y="3286492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B31963-FBFC-481A-BD45-D456528E08EA}"/>
              </a:ext>
            </a:extLst>
          </p:cNvPr>
          <p:cNvSpPr txBox="1"/>
          <p:nvPr/>
        </p:nvSpPr>
        <p:spPr>
          <a:xfrm>
            <a:off x="3797026" y="3661256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D741F3-25AD-4267-B310-9DED43A5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22422"/>
              </p:ext>
            </p:extLst>
          </p:nvPr>
        </p:nvGraphicFramePr>
        <p:xfrm>
          <a:off x="5940152" y="3284984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AACC00-1C76-48AA-B4D6-08D3993C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00953"/>
              </p:ext>
            </p:extLst>
          </p:nvPr>
        </p:nvGraphicFramePr>
        <p:xfrm>
          <a:off x="5940152" y="3659748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244A48-5CCC-4C1E-B679-32221EC49CFC}"/>
              </a:ext>
            </a:extLst>
          </p:cNvPr>
          <p:cNvSpPr txBox="1"/>
          <p:nvPr/>
        </p:nvSpPr>
        <p:spPr>
          <a:xfrm>
            <a:off x="3797026" y="4522661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7F690F7-5090-442A-897F-BEF685C0E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1992"/>
              </p:ext>
            </p:extLst>
          </p:nvPr>
        </p:nvGraphicFramePr>
        <p:xfrm>
          <a:off x="5940152" y="4521153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15" name="直線箭頭接點 36">
            <a:extLst>
              <a:ext uri="{FF2B5EF4-FFF2-40B4-BE49-F238E27FC236}">
                <a16:creationId xmlns:a16="http://schemas.microsoft.com/office/drawing/2014/main" id="{6FD5C29D-49C6-4B49-968A-5DC4BA0C0689}"/>
              </a:ext>
            </a:extLst>
          </p:cNvPr>
          <p:cNvCxnSpPr>
            <a:cxnSpLocks/>
          </p:cNvCxnSpPr>
          <p:nvPr/>
        </p:nvCxnSpPr>
        <p:spPr>
          <a:xfrm>
            <a:off x="6996269" y="4030588"/>
            <a:ext cx="0" cy="4905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FF4E63-FC2F-4EDF-9410-E2A729FDE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834"/>
              </p:ext>
            </p:extLst>
          </p:nvPr>
        </p:nvGraphicFramePr>
        <p:xfrm>
          <a:off x="5276598" y="5084729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bipolar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CF64362-736F-4934-B6E7-B1745152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23475"/>
              </p:ext>
            </p:extLst>
          </p:nvPr>
        </p:nvGraphicFramePr>
        <p:xfrm>
          <a:off x="5276598" y="5587972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depression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69015-F681-43C5-A4CF-C19AE443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50675"/>
              </p:ext>
            </p:extLst>
          </p:nvPr>
        </p:nvGraphicFramePr>
        <p:xfrm>
          <a:off x="5276598" y="6091216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Normal 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A07E4B-89FE-4F0B-A65D-A361A0751AB1}"/>
              </a:ext>
            </a:extLst>
          </p:cNvPr>
          <p:cNvSpPr txBox="1"/>
          <p:nvPr/>
        </p:nvSpPr>
        <p:spPr>
          <a:xfrm>
            <a:off x="6948264" y="409508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Times" pitchFamily="2" charset="0"/>
              </a:rPr>
              <a:t>Frame-wise Comparison</a:t>
            </a:r>
            <a:endParaRPr kumimoji="1" lang="zh-TW" altLang="en-US" sz="1600" dirty="0">
              <a:latin typeface="Times" pitchFamily="2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FB3053-B37D-40E6-93F1-FC314133E25A}"/>
              </a:ext>
            </a:extLst>
          </p:cNvPr>
          <p:cNvGrpSpPr/>
          <p:nvPr/>
        </p:nvGrpSpPr>
        <p:grpSpPr>
          <a:xfrm>
            <a:off x="5958328" y="5057294"/>
            <a:ext cx="2933778" cy="438005"/>
            <a:chOff x="6051968" y="4998207"/>
            <a:chExt cx="2933778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/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blipFill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B6F216-C5E0-46BD-AADB-2F234E97178F}"/>
                </a:ext>
              </a:extLst>
            </p:cNvPr>
            <p:cNvSpPr txBox="1"/>
            <p:nvPr/>
          </p:nvSpPr>
          <p:spPr>
            <a:xfrm>
              <a:off x="6626225" y="5078601"/>
              <a:ext cx="2359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4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4F3570D-BFEA-475C-9F7B-ED9769F11905}"/>
              </a:ext>
            </a:extLst>
          </p:cNvPr>
          <p:cNvGrpSpPr/>
          <p:nvPr/>
        </p:nvGrpSpPr>
        <p:grpSpPr>
          <a:xfrm>
            <a:off x="5958328" y="5554389"/>
            <a:ext cx="2928446" cy="438005"/>
            <a:chOff x="6057300" y="5382793"/>
            <a:chExt cx="2928446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/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blipFill>
                  <a:blip r:embed="rId8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8EBF61-E7BC-4965-8C5A-3A2D813864DE}"/>
                </a:ext>
              </a:extLst>
            </p:cNvPr>
            <p:cNvSpPr txBox="1"/>
            <p:nvPr/>
          </p:nvSpPr>
          <p:spPr>
            <a:xfrm>
              <a:off x="6620520" y="548239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0 , Total frames: 1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1EE24D-4AB8-472E-AF66-28A558AE8CAA}"/>
              </a:ext>
            </a:extLst>
          </p:cNvPr>
          <p:cNvGrpSpPr/>
          <p:nvPr/>
        </p:nvGrpSpPr>
        <p:grpSpPr>
          <a:xfrm>
            <a:off x="5958328" y="6058414"/>
            <a:ext cx="2934152" cy="439223"/>
            <a:chOff x="6062632" y="5793274"/>
            <a:chExt cx="2934152" cy="43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/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7CACA0-D1DE-4403-9F4B-319AE1B77111}"/>
                </a:ext>
              </a:extLst>
            </p:cNvPr>
            <p:cNvSpPr txBox="1"/>
            <p:nvPr/>
          </p:nvSpPr>
          <p:spPr>
            <a:xfrm>
              <a:off x="6631558" y="587438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3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6FFDB9-27A3-B546-95FB-4F481BBCBE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68"/>
          <a:stretch/>
        </p:blipFill>
        <p:spPr>
          <a:xfrm>
            <a:off x="-36512" y="2060848"/>
            <a:ext cx="5373997" cy="434884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AD550C8-A383-4F53-B179-BE9D1130E06E}"/>
              </a:ext>
            </a:extLst>
          </p:cNvPr>
          <p:cNvSpPr/>
          <p:nvPr/>
        </p:nvSpPr>
        <p:spPr>
          <a:xfrm>
            <a:off x="2352352" y="2492896"/>
            <a:ext cx="468008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B90841F-9421-4683-969D-F486B8C2F6BA}"/>
              </a:ext>
            </a:extLst>
          </p:cNvPr>
          <p:cNvCxnSpPr/>
          <p:nvPr/>
        </p:nvCxnSpPr>
        <p:spPr>
          <a:xfrm flipV="1">
            <a:off x="5724128" y="3752336"/>
            <a:ext cx="0" cy="216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54BF9B-A64F-4243-81D7-2115E5198BA4}"/>
              </a:ext>
            </a:extLst>
          </p:cNvPr>
          <p:cNvCxnSpPr>
            <a:cxnSpLocks/>
          </p:cNvCxnSpPr>
          <p:nvPr/>
        </p:nvCxnSpPr>
        <p:spPr>
          <a:xfrm>
            <a:off x="5724128" y="5913677"/>
            <a:ext cx="28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7EF0DB-C9D8-4D2C-82CB-F1596A7EF1E3}"/>
              </a:ext>
            </a:extLst>
          </p:cNvPr>
          <p:cNvSpPr/>
          <p:nvPr/>
        </p:nvSpPr>
        <p:spPr>
          <a:xfrm>
            <a:off x="6084168" y="4616432"/>
            <a:ext cx="216013" cy="129724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A81E71-795B-442F-B186-886B4841AECE}"/>
              </a:ext>
            </a:extLst>
          </p:cNvPr>
          <p:cNvSpPr/>
          <p:nvPr/>
        </p:nvSpPr>
        <p:spPr>
          <a:xfrm>
            <a:off x="7074281" y="4832457"/>
            <a:ext cx="216013" cy="10812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8F41C6-92AE-4934-875A-8CAE57F5895F}"/>
              </a:ext>
            </a:extLst>
          </p:cNvPr>
          <p:cNvSpPr/>
          <p:nvPr/>
        </p:nvSpPr>
        <p:spPr>
          <a:xfrm>
            <a:off x="8064393" y="4256394"/>
            <a:ext cx="216013" cy="16572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0FF1A1-394B-41C0-AE95-2C4CD8E7DDF8}"/>
              </a:ext>
            </a:extLst>
          </p:cNvPr>
          <p:cNvSpPr txBox="1"/>
          <p:nvPr/>
        </p:nvSpPr>
        <p:spPr>
          <a:xfrm>
            <a:off x="5885650" y="5929535"/>
            <a:ext cx="61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Sad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661198-B33E-402D-87FF-341E97E4402E}"/>
              </a:ext>
            </a:extLst>
          </p:cNvPr>
          <p:cNvSpPr txBox="1"/>
          <p:nvPr/>
        </p:nvSpPr>
        <p:spPr>
          <a:xfrm>
            <a:off x="6784104" y="5929535"/>
            <a:ext cx="7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Happy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B34DB-ED1B-4324-AC81-D968FD178BEE}"/>
              </a:ext>
            </a:extLst>
          </p:cNvPr>
          <p:cNvSpPr txBox="1"/>
          <p:nvPr/>
        </p:nvSpPr>
        <p:spPr>
          <a:xfrm>
            <a:off x="7612908" y="5929535"/>
            <a:ext cx="111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Neutral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07CF-3A12-49C8-A303-F5C0E912B2AD}"/>
              </a:ext>
            </a:extLst>
          </p:cNvPr>
          <p:cNvSpPr txBox="1"/>
          <p:nvPr/>
        </p:nvSpPr>
        <p:spPr>
          <a:xfrm>
            <a:off x="6208808" y="3266202"/>
            <a:ext cx="194421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uncertainty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(High Entropy)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4602570-2C83-409E-A25E-F262DE1B2D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442" y="1433304"/>
            <a:ext cx="3397678" cy="2007401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6BB0D58A-F803-4ED5-9F53-DD46684381BB}"/>
              </a:ext>
            </a:extLst>
          </p:cNvPr>
          <p:cNvSpPr/>
          <p:nvPr/>
        </p:nvSpPr>
        <p:spPr>
          <a:xfrm>
            <a:off x="5256119" y="2660417"/>
            <a:ext cx="1332101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73</a:t>
            </a:fld>
            <a:endParaRPr lang="en-US" altLang="ja-JP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07CF-3A12-49C8-A303-F5C0E912B2AD}"/>
              </a:ext>
            </a:extLst>
          </p:cNvPr>
          <p:cNvSpPr txBox="1"/>
          <p:nvPr/>
        </p:nvSpPr>
        <p:spPr>
          <a:xfrm>
            <a:off x="6209626" y="3095891"/>
            <a:ext cx="194421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Low mood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(Low Entropy)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886A9D-8140-493A-AA96-CE30DD7F4D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4"/>
          <a:stretch/>
        </p:blipFill>
        <p:spPr>
          <a:xfrm>
            <a:off x="55736" y="2060848"/>
            <a:ext cx="5794735" cy="4348800"/>
          </a:xfrm>
          <a:prstGeom prst="rect">
            <a:avLst/>
          </a:prstGeom>
        </p:spPr>
      </p:pic>
      <p:sp>
        <p:nvSpPr>
          <p:cNvPr id="21" name="橢圓 20">
            <a:extLst>
              <a:ext uri="{FF2B5EF4-FFF2-40B4-BE49-F238E27FC236}">
                <a16:creationId xmlns:a16="http://schemas.microsoft.com/office/drawing/2014/main" id="{B6894804-EB7F-41B9-8061-4FD7E4CF0FF7}"/>
              </a:ext>
            </a:extLst>
          </p:cNvPr>
          <p:cNvSpPr/>
          <p:nvPr/>
        </p:nvSpPr>
        <p:spPr>
          <a:xfrm>
            <a:off x="2411760" y="2429367"/>
            <a:ext cx="216007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B90841F-9421-4683-969D-F486B8C2F6BA}"/>
              </a:ext>
            </a:extLst>
          </p:cNvPr>
          <p:cNvCxnSpPr/>
          <p:nvPr/>
        </p:nvCxnSpPr>
        <p:spPr>
          <a:xfrm flipV="1">
            <a:off x="5724128" y="3968360"/>
            <a:ext cx="0" cy="216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54BF9B-A64F-4243-81D7-2115E5198BA4}"/>
              </a:ext>
            </a:extLst>
          </p:cNvPr>
          <p:cNvCxnSpPr>
            <a:cxnSpLocks/>
          </p:cNvCxnSpPr>
          <p:nvPr/>
        </p:nvCxnSpPr>
        <p:spPr>
          <a:xfrm>
            <a:off x="5724128" y="6129701"/>
            <a:ext cx="28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7EF0DB-C9D8-4D2C-82CB-F1596A7EF1E3}"/>
              </a:ext>
            </a:extLst>
          </p:cNvPr>
          <p:cNvSpPr/>
          <p:nvPr/>
        </p:nvSpPr>
        <p:spPr>
          <a:xfrm>
            <a:off x="6461726" y="4184388"/>
            <a:ext cx="216013" cy="194531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8F41C6-92AE-4934-875A-8CAE57F5895F}"/>
              </a:ext>
            </a:extLst>
          </p:cNvPr>
          <p:cNvSpPr/>
          <p:nvPr/>
        </p:nvSpPr>
        <p:spPr>
          <a:xfrm>
            <a:off x="7615773" y="5120488"/>
            <a:ext cx="216013" cy="100921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0FF1A1-394B-41C0-AE95-2C4CD8E7DDF8}"/>
              </a:ext>
            </a:extLst>
          </p:cNvPr>
          <p:cNvSpPr txBox="1"/>
          <p:nvPr/>
        </p:nvSpPr>
        <p:spPr>
          <a:xfrm>
            <a:off x="6263208" y="6145559"/>
            <a:ext cx="613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Sad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B34DB-ED1B-4324-AC81-D968FD178BEE}"/>
              </a:ext>
            </a:extLst>
          </p:cNvPr>
          <p:cNvSpPr txBox="1"/>
          <p:nvPr/>
        </p:nvSpPr>
        <p:spPr>
          <a:xfrm>
            <a:off x="7164288" y="6145559"/>
            <a:ext cx="111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Neutral</a:t>
            </a:r>
            <a:endParaRPr lang="zh-TW" altLang="en-US" sz="1400" dirty="0">
              <a:latin typeface="+mj-lt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BB4CC5A-7BF1-49E2-9D37-9E7C980004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10" y="1425666"/>
            <a:ext cx="3397678" cy="2007401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B3BDEEDE-7B21-4785-8FA3-36A5BC9F780E}"/>
              </a:ext>
            </a:extLst>
          </p:cNvPr>
          <p:cNvSpPr/>
          <p:nvPr/>
        </p:nvSpPr>
        <p:spPr>
          <a:xfrm>
            <a:off x="6498077" y="1700808"/>
            <a:ext cx="2538419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614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</a:t>
            </a:r>
            <a:r>
              <a:rPr lang="en-US" altLang="zh-TW" sz="2000" i="1" dirty="0"/>
              <a:t>emotion recognition </a:t>
            </a:r>
            <a:r>
              <a:rPr lang="en-US" altLang="zh-TW" sz="2000" dirty="0"/>
              <a:t>and </a:t>
            </a:r>
            <a:r>
              <a:rPr lang="en-US" altLang="zh-TW" sz="2000" i="1" dirty="0"/>
              <a:t>depression estimation</a:t>
            </a:r>
            <a:r>
              <a:rPr lang="en-US" altLang="zh-TW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</a:t>
            </a:r>
            <a:r>
              <a:rPr lang="en-US" altLang="zh-TW" sz="1600" i="1" dirty="0"/>
              <a:t>face</a:t>
            </a:r>
            <a:r>
              <a:rPr lang="en-US" altLang="zh-TW" sz="1600" dirty="0"/>
              <a:t> and </a:t>
            </a:r>
            <a:r>
              <a:rPr lang="en-US" altLang="zh-TW" sz="1600" i="1" dirty="0"/>
              <a:t>context</a:t>
            </a:r>
            <a:r>
              <a:rPr lang="en-US" altLang="zh-TW" sz="1600" dirty="0"/>
              <a:t> modalities, which allows us to construct a robust representation.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,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Mean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Recording of entire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emotional status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depressive level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presents the mental state of patients.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an important reference for doctors to diagnose mental illness.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 useful recording for psychologists to consult with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31DB2F-7A82-4654-94D3-4C642C3CF407}"/>
              </a:ext>
            </a:extLst>
          </p:cNvPr>
          <p:cNvSpPr/>
          <p:nvPr/>
        </p:nvSpPr>
        <p:spPr>
          <a:xfrm>
            <a:off x="179512" y="5379043"/>
            <a:ext cx="8964488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system for schizophrenia patients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emotion recognition and depression estimation.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learn models to precisely infer the mental state of people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[5, 6] and behaviors of human emotion [7-9] to detect the mental disorders based on the predicted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status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depressive level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Bipolar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FBBBB8-DC9A-4E58-84DC-1AA21F95EE0D}"/>
              </a:ext>
            </a:extLst>
          </p:cNvPr>
          <p:cNvSpPr/>
          <p:nvPr/>
        </p:nvSpPr>
        <p:spPr>
          <a:xfrm>
            <a:off x="342440" y="5996226"/>
            <a:ext cx="81371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45811</TotalTime>
  <Words>8311</Words>
  <Application>Microsoft Macintosh PowerPoint</Application>
  <PresentationFormat>如螢幕大小 (4:3)</PresentationFormat>
  <Paragraphs>1972</Paragraphs>
  <Slides>75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透過深度視覺感知偵測思覺失調症患者的精神異常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Introduction – Related Works (1 / 2) Emotion Recognition</vt:lpstr>
      <vt:lpstr>Introduction – Related Works (2 / 2) Depression Estimation</vt:lpstr>
      <vt:lpstr>Outline</vt:lpstr>
      <vt:lpstr>System Overview</vt:lpstr>
      <vt:lpstr>System Overview</vt:lpstr>
      <vt:lpstr>System Overview</vt:lpstr>
      <vt:lpstr>System Overview - Multi-task Learning</vt:lpstr>
      <vt:lpstr>Outline</vt:lpstr>
      <vt:lpstr>Cross-Modality Graph Convolutional Network (CMGCN)</vt:lpstr>
      <vt:lpstr>Cross-Modality Graph Convolutional Network (CMGCN)</vt:lpstr>
      <vt:lpstr>Cross-Modality Graph Convolutional Network (CMGCN) – Network Architecture </vt:lpstr>
      <vt:lpstr>Cross-Modality Graph Convolutional Network (CMGCN) – Build an affinity graph (1 / 2)</vt:lpstr>
      <vt:lpstr>Build an affinity graph (2 / 2)</vt:lpstr>
      <vt:lpstr>Cross-Modality Graph Convolutional Network (CMGCN) – Impose sampling scheme (1 / 5)</vt:lpstr>
      <vt:lpstr>Impose sampling scheme (2 / 5)</vt:lpstr>
      <vt:lpstr>Impose sampling scheme (3 / 5)</vt:lpstr>
      <vt:lpstr>Impose sampling scheme (4 / 5) </vt:lpstr>
      <vt:lpstr>Impose sampling scheme (4 / 5) </vt:lpstr>
      <vt:lpstr>Cross-Modality Graph Convolutional Network (CMGCN) – Integrate visual features (1 / 3)</vt:lpstr>
      <vt:lpstr>Integrate visual features (2 / 3)</vt:lpstr>
      <vt:lpstr>Integrate visual features (3 / 3)</vt:lpstr>
      <vt:lpstr>Integrate visual features (3 / 3)</vt:lpstr>
      <vt:lpstr>Outline</vt:lpstr>
      <vt:lpstr>Task-aware Objective Functions</vt:lpstr>
      <vt:lpstr>Task-aware objective functions</vt:lpstr>
      <vt:lpstr>Density loss for Emotion Recognition (1 / 4)</vt:lpstr>
      <vt:lpstr>Density loss for Emotion Recognition (2 / 4)</vt:lpstr>
      <vt:lpstr>Density loss for Emotion Recognition (2 / 4)</vt:lpstr>
      <vt:lpstr>Density loss for Emotion Recognition (2 / 4)</vt:lpstr>
      <vt:lpstr>Density loss for Emotion Recognition (3 / 4)</vt:lpstr>
      <vt:lpstr>Density loss for Emotion Recognition (4 / 4)</vt:lpstr>
      <vt:lpstr>Distributed Loss for Depression Estimation (1 / 3)</vt:lpstr>
      <vt:lpstr>Distributed Loss for Depression Estimation (2 / 3)</vt:lpstr>
      <vt:lpstr>Distributed Loss for Depression Estimation (3 / 3)</vt:lpstr>
      <vt:lpstr>Outline</vt:lpstr>
      <vt:lpstr>Mean Passer for Knowledge Transfer</vt:lpstr>
      <vt:lpstr>Outline</vt:lpstr>
      <vt:lpstr>Mental Disorder Detection – Overview</vt:lpstr>
      <vt:lpstr>PowerPoint 簡報</vt:lpstr>
      <vt:lpstr>Mental Disorder Detection – Recording Prediction (2 / 3)</vt:lpstr>
      <vt:lpstr>Mental Disorder Detection – Recording Prediction (3 / 3)</vt:lpstr>
      <vt:lpstr>Mental Disorder Detection – Analysis Abnormal Mental Pattern (1 / 4)</vt:lpstr>
      <vt:lpstr>Mental Disorder Detection – Analysis Abnormal Mental Pattern (2 / 4)</vt:lpstr>
      <vt:lpstr>Mental Disorder Detection – Analysis Abnormal Mental Pattern (2 / 4)</vt:lpstr>
      <vt:lpstr>Mental Disorder Detection – Analysis Abnormal Mental Pattern (2 / 4)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4153</cp:revision>
  <cp:lastPrinted>2015-06-23T02:14:13Z</cp:lastPrinted>
  <dcterms:created xsi:type="dcterms:W3CDTF">2004-09-01T13:27:19Z</dcterms:created>
  <dcterms:modified xsi:type="dcterms:W3CDTF">2021-01-27T01:24:19Z</dcterms:modified>
</cp:coreProperties>
</file>